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63" r:id="rId7"/>
    <p:sldId id="262" r:id="rId8"/>
    <p:sldId id="261" r:id="rId9"/>
    <p:sldId id="264" r:id="rId10"/>
    <p:sldId id="259" r:id="rId11"/>
    <p:sldId id="265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BE36FE-2BF7-C128-D121-BE8390CAB0AC}" v="1" dt="2026-09-14T11:38:27.430"/>
    <p1510:client id="{D0A73D7C-7130-425B-737C-75FCA8A5C02E}" v="71" dt="2026-09-14T11:26:55.6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640C6-45CB-4FB3-B56F-759AC6E19CA7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AADDB-4324-410E-8FF8-FE28CC7D07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697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7AADDB-4324-410E-8FF8-FE28CC7D074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987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Warm welcoming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Informal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About building strong relationships with parents to make every moment count in school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7AADDB-4324-410E-8FF8-FE28CC7D074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439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407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175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800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283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757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80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45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06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213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9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C78D3-2555-49DF-8A05-0C6CADC791E9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21EB8-A09A-4EBB-B8F2-BBCE2A1E7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656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Creating Success Together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Making Every Moment Count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D34E2-90F0-E8E4-1735-1817D3D09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3896042"/>
            <a:ext cx="182880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47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School Vision and what it means to Gold Class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Our Vision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"</a:t>
            </a:r>
            <a:r>
              <a:rPr lang="en-GB" b="1" dirty="0">
                <a:solidFill>
                  <a:schemeClr val="bg1"/>
                </a:solidFill>
              </a:rPr>
              <a:t>Every child matters, every moment counts</a:t>
            </a:r>
            <a:r>
              <a:rPr lang="en-GB" dirty="0">
                <a:solidFill>
                  <a:schemeClr val="bg1"/>
                </a:solidFill>
              </a:rPr>
              <a:t>".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ea typeface="Calibri"/>
                <a:cs typeface="Calibri"/>
              </a:rPr>
              <a:t>In Gold Class everyone is important.  We must always try our best and improve our learning.  We must never give up!</a:t>
            </a:r>
          </a:p>
          <a:p>
            <a:pPr marL="0" indent="0" algn="ctr">
              <a:buNone/>
            </a:pPr>
            <a:endParaRPr lang="en-GB" b="1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79352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Why do we want your child to come to school?  What we have discussed with them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E91372-A534-0848-500F-BB947E03BE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" t="25423" r="-279"/>
          <a:stretch>
            <a:fillRect/>
          </a:stretch>
        </p:blipFill>
        <p:spPr>
          <a:xfrm>
            <a:off x="838200" y="1690688"/>
            <a:ext cx="8679024" cy="505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764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2" y="-248192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Our Learning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92" y="6388332"/>
            <a:ext cx="10515600" cy="46699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Children share learning - handwriting book and </a:t>
            </a:r>
            <a:r>
              <a:rPr lang="en-US" b="1" dirty="0" err="1">
                <a:solidFill>
                  <a:schemeClr val="bg1"/>
                </a:solidFill>
              </a:rPr>
              <a:t>Maths</a:t>
            </a:r>
            <a:r>
              <a:rPr lang="en-US" b="1" dirty="0">
                <a:solidFill>
                  <a:schemeClr val="bg1"/>
                </a:solidFill>
              </a:rPr>
              <a:t> book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FA80FC-AB8C-3E2E-5268-B2F7E4BD15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15" y="805560"/>
            <a:ext cx="9594462" cy="544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48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420" y="151393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Reading in Our Class (Share reading journals)  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273" y="426960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13C42B-22C5-9EF6-4171-3604C39A0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676" y="1170878"/>
            <a:ext cx="1771966" cy="27970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0F21EB-EB0A-EB57-1158-59D0B9D267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114" y="1170878"/>
            <a:ext cx="1771966" cy="27970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FF3B84-3572-3200-E376-5378CA7B9F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2994" y="1170877"/>
            <a:ext cx="1883479" cy="27970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31F5F6-C7DF-0F14-DA10-F3B24E0A95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3431" y="1170878"/>
            <a:ext cx="1874187" cy="28900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F100B0-C3AC-FD89-E1F4-16D14CA930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1147" y="1170878"/>
            <a:ext cx="1886415" cy="279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28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F2ABE-FB4A-6F63-CAA5-836254F3C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B7D7A-1AC3-0A78-F1D6-61BE63698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420" y="151393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Reading Records  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23D98-8248-FB97-8C81-C12D45D32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273" y="426960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5DA7F7-8E45-BB34-EE30-EFD6506098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402" r="3766" b="-305"/>
          <a:stretch>
            <a:fillRect/>
          </a:stretch>
        </p:blipFill>
        <p:spPr>
          <a:xfrm>
            <a:off x="488679" y="1477537"/>
            <a:ext cx="2981387" cy="40051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AB72F1-C49B-6197-1E83-76E0B6CA81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829" t="15444" r="19075" b="15023"/>
          <a:stretch>
            <a:fillRect/>
          </a:stretch>
        </p:blipFill>
        <p:spPr>
          <a:xfrm>
            <a:off x="4954620" y="830185"/>
            <a:ext cx="1785580" cy="25956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1BE451-F1EE-1CE4-7DBE-7F8653CA5B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656796" y="3666313"/>
            <a:ext cx="2190750" cy="30194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3D7F80C-B0C1-A8F1-AAD3-80EE10ED8CB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571" r="6052" b="30550"/>
          <a:stretch>
            <a:fillRect/>
          </a:stretch>
        </p:blipFill>
        <p:spPr>
          <a:xfrm>
            <a:off x="7694109" y="1260399"/>
            <a:ext cx="4137368" cy="373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84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Google Classroom 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Homework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  <a:ea typeface="Calibri"/>
                <a:cs typeface="Calibri"/>
              </a:rPr>
              <a:t>15 minutes reading every day</a:t>
            </a:r>
          </a:p>
          <a:p>
            <a:r>
              <a:rPr lang="en-GB" dirty="0">
                <a:solidFill>
                  <a:schemeClr val="bg1"/>
                </a:solidFill>
                <a:ea typeface="Calibri"/>
                <a:cs typeface="Calibri"/>
              </a:rPr>
              <a:t>30 minutes TTRS a week</a:t>
            </a:r>
          </a:p>
          <a:p>
            <a:r>
              <a:rPr lang="en-GB" dirty="0">
                <a:solidFill>
                  <a:schemeClr val="bg1"/>
                </a:solidFill>
                <a:ea typeface="Calibri"/>
                <a:cs typeface="Calibri"/>
              </a:rPr>
              <a:t>ICT Games spelling rule – quiz every Monday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9DD63C-CA07-F00F-C946-122B06F314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9510" y="165178"/>
            <a:ext cx="4638444" cy="2671182"/>
          </a:xfrm>
          <a:prstGeom prst="rect">
            <a:avLst/>
          </a:prstGeom>
        </p:spPr>
      </p:pic>
      <p:pic>
        <p:nvPicPr>
          <p:cNvPr id="5" name="Picture 4" descr="Times Tables Rock Stars – Maths Circle">
            <a:extLst>
              <a:ext uri="{FF2B5EF4-FFF2-40B4-BE49-F238E27FC236}">
                <a16:creationId xmlns:a16="http://schemas.microsoft.com/office/drawing/2014/main" id="{82E22654-B51E-C015-9E80-1084C0B61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291" y="4253958"/>
            <a:ext cx="3179492" cy="18348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6DFA2A-86B1-A688-9EDD-451AE27A1E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3510" y="3578264"/>
            <a:ext cx="4248615" cy="318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99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D59F1-79C1-760B-91AA-F817A38C0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FFFF"/>
                </a:solidFill>
                <a:ea typeface="Calibri Light"/>
                <a:cs typeface="Calibri Light"/>
              </a:rPr>
              <a:t>SATs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CF922-582D-3607-EDFA-992F52780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  <a:ea typeface="+mn-lt"/>
                <a:cs typeface="+mn-lt"/>
              </a:rPr>
              <a:t>Monday 10 May: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 English grammar, punctuation, and spelling (Paper 1: short answer questions, and Paper 2: spelling).</a:t>
            </a:r>
            <a:endParaRPr lang="en-US" dirty="0">
              <a:solidFill>
                <a:srgbClr val="FFFFFF"/>
              </a:solidFill>
              <a:ea typeface="Calibri" panose="020F0502020204030204"/>
              <a:cs typeface="Calibri" panose="020F0502020204030204"/>
            </a:endParaRPr>
          </a:p>
          <a:p>
            <a:endParaRPr lang="en-US" dirty="0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US" b="1" dirty="0">
                <a:solidFill>
                  <a:srgbClr val="FFFFFF"/>
                </a:solidFill>
                <a:ea typeface="+mn-lt"/>
                <a:cs typeface="+mn-lt"/>
              </a:rPr>
              <a:t>Tuesday 11 May: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 English reading test.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US" b="1" dirty="0">
                <a:solidFill>
                  <a:srgbClr val="FFFFFF"/>
                </a:solidFill>
                <a:ea typeface="+mn-lt"/>
                <a:cs typeface="+mn-lt"/>
              </a:rPr>
              <a:t>Wednesday 12 May: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 Mathematics Paper 1 (Arithmetic) and Mathematics Paper 2 (Reasoning).</a:t>
            </a:r>
          </a:p>
          <a:p>
            <a:endParaRPr lang="en-US" dirty="0">
              <a:solidFill>
                <a:srgbClr val="FFFFFF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b="1" dirty="0">
                <a:solidFill>
                  <a:srgbClr val="FFFFFF"/>
                </a:solidFill>
                <a:ea typeface="+mn-lt"/>
                <a:cs typeface="+mn-lt"/>
              </a:rPr>
              <a:t>Thursday 13 May:</a:t>
            </a:r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 Mathematics Paper 3 (Reasoning).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>
              <a:solidFill>
                <a:srgbClr val="FFFFFF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1852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Dates</a:t>
            </a:r>
            <a:r>
              <a:rPr lang="en-US" dirty="0">
                <a:solidFill>
                  <a:schemeClr val="bg1"/>
                </a:solidFill>
              </a:rPr>
              <a:t> to see how your child is doing in school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9498" y="169068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Art Exhibition – Wednesday 14</a:t>
            </a:r>
            <a:r>
              <a:rPr lang="en-US" baseline="30000" dirty="0">
                <a:solidFill>
                  <a:schemeClr val="bg1"/>
                </a:solidFill>
              </a:rPr>
              <a:t>th</a:t>
            </a:r>
            <a:r>
              <a:rPr lang="en-US" dirty="0">
                <a:solidFill>
                  <a:schemeClr val="bg1"/>
                </a:solidFill>
              </a:rPr>
              <a:t> October</a:t>
            </a:r>
          </a:p>
          <a:p>
            <a:r>
              <a:rPr lang="en-US" dirty="0">
                <a:solidFill>
                  <a:schemeClr val="bg1"/>
                </a:solidFill>
              </a:rPr>
              <a:t>Walk in Wednesdays – look out for your class date!</a:t>
            </a:r>
          </a:p>
          <a:p>
            <a:r>
              <a:rPr lang="en-US" dirty="0">
                <a:solidFill>
                  <a:schemeClr val="bg1"/>
                </a:solidFill>
              </a:rPr>
              <a:t>Time for Talk – look out for your class date!</a:t>
            </a:r>
          </a:p>
          <a:p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48653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6d0094-6c54-4ba5-8fed-24aebf70a8d2">
      <Terms xmlns="http://schemas.microsoft.com/office/infopath/2007/PartnerControls"/>
    </lcf76f155ced4ddcb4097134ff3c332f>
    <TaxCatchAll xmlns="9656c55e-7a25-4ee2-be3a-a4a9879991f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A2EAADEE18F242B7096740FA5DB280" ma:contentTypeVersion="19" ma:contentTypeDescription="Create a new document." ma:contentTypeScope="" ma:versionID="b27a922b3921ee957412d230db1bec35">
  <xsd:schema xmlns:xsd="http://www.w3.org/2001/XMLSchema" xmlns:xs="http://www.w3.org/2001/XMLSchema" xmlns:p="http://schemas.microsoft.com/office/2006/metadata/properties" xmlns:ns2="9656c55e-7a25-4ee2-be3a-a4a9879991f4" xmlns:ns3="9c6d0094-6c54-4ba5-8fed-24aebf70a8d2" targetNamespace="http://schemas.microsoft.com/office/2006/metadata/properties" ma:root="true" ma:fieldsID="dca0ccf7222b13f8b1bfa0df9519727d" ns2:_="" ns3:_="">
    <xsd:import namespace="9656c55e-7a25-4ee2-be3a-a4a9879991f4"/>
    <xsd:import namespace="9c6d0094-6c54-4ba5-8fed-24aebf70a8d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56c55e-7a25-4ee2-be3a-a4a9879991f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897c214-81fc-4e83-a288-4e6a3e346440}" ma:internalName="TaxCatchAll" ma:showField="CatchAllData" ma:web="9656c55e-7a25-4ee2-be3a-a4a9879991f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0094-6c54-4ba5-8fed-24aebf70a8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1516861-6915-499a-8603-72faf22af4c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3BF20C-A0C7-459C-B8DB-5F4D469128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DE4224-2637-4AF0-9D19-703534722A45}">
  <ds:schemaRefs>
    <ds:schemaRef ds:uri="http://schemas.microsoft.com/office/2006/metadata/properties"/>
    <ds:schemaRef ds:uri="http://schemas.microsoft.com/office/infopath/2007/PartnerControls"/>
    <ds:schemaRef ds:uri="9c6d0094-6c54-4ba5-8fed-24aebf70a8d2"/>
    <ds:schemaRef ds:uri="9656c55e-7a25-4ee2-be3a-a4a9879991f4"/>
  </ds:schemaRefs>
</ds:datastoreItem>
</file>

<file path=customXml/itemProps3.xml><?xml version="1.0" encoding="utf-8"?>
<ds:datastoreItem xmlns:ds="http://schemas.openxmlformats.org/officeDocument/2006/customXml" ds:itemID="{AADC4E5D-252F-47B0-BB2D-AB01FA97F1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656c55e-7a25-4ee2-be3a-a4a9879991f4"/>
    <ds:schemaRef ds:uri="9c6d0094-6c54-4ba5-8fed-24aebf70a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330</Words>
  <Application>Microsoft Office PowerPoint</Application>
  <PresentationFormat>Widescreen</PresentationFormat>
  <Paragraphs>35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Creating Success Together  Making Every Moment Count </vt:lpstr>
      <vt:lpstr>School Vision and what it means to Gold Class </vt:lpstr>
      <vt:lpstr>Why do we want your child to come to school?  What we have discussed with them</vt:lpstr>
      <vt:lpstr>Our Learning </vt:lpstr>
      <vt:lpstr>Reading in Our Class (Share reading journals)  </vt:lpstr>
      <vt:lpstr>Reading Records  </vt:lpstr>
      <vt:lpstr>Google Classroom </vt:lpstr>
      <vt:lpstr>SATs</vt:lpstr>
      <vt:lpstr>Dates to see how your child is doing in school </vt:lpstr>
    </vt:vector>
  </TitlesOfParts>
  <Company>Riverview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Bridges/ Behind the Classroom Door/ Creating Success Together/ Starting Strong/ Making Moments Count</dc:title>
  <dc:creator>Mrs M Atkins</dc:creator>
  <cp:lastModifiedBy>Vanessa Botley</cp:lastModifiedBy>
  <cp:revision>133</cp:revision>
  <dcterms:created xsi:type="dcterms:W3CDTF">2026-08-18T14:35:40Z</dcterms:created>
  <dcterms:modified xsi:type="dcterms:W3CDTF">2026-09-15T09:27:26Z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0x01010061A2EAADEE18F242B7096740FA5DB280</vt:lpwstr>
  </property>
  <property fmtid="{D5CDD505-2E9C-101B-9397-08002B2CF9AE}" pid="3" name="MediaServiceImageTags">
    <vt:lpwstr/>
  </property>
</Properties>
</file>