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9" r:id="rId5"/>
    <p:sldId id="293" r:id="rId6"/>
    <p:sldId id="299" r:id="rId7"/>
    <p:sldId id="262" r:id="rId8"/>
    <p:sldId id="264" r:id="rId9"/>
    <p:sldId id="274" r:id="rId10"/>
    <p:sldId id="300" r:id="rId11"/>
    <p:sldId id="301" r:id="rId12"/>
    <p:sldId id="308" r:id="rId13"/>
    <p:sldId id="302" r:id="rId14"/>
    <p:sldId id="304" r:id="rId15"/>
    <p:sldId id="303" r:id="rId16"/>
    <p:sldId id="306" r:id="rId17"/>
    <p:sldId id="307" r:id="rId18"/>
    <p:sldId id="309" r:id="rId19"/>
    <p:sldId id="310" r:id="rId20"/>
    <p:sldId id="311" r:id="rId21"/>
    <p:sldId id="312" r:id="rId22"/>
    <p:sldId id="313"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8" autoAdjust="0"/>
    <p:restoredTop sz="94660"/>
  </p:normalViewPr>
  <p:slideViewPr>
    <p:cSldViewPr snapToGrid="0">
      <p:cViewPr varScale="1">
        <p:scale>
          <a:sx n="82" d="100"/>
          <a:sy n="82" d="100"/>
        </p:scale>
        <p:origin x="96"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2AC9D-9798-4C0E-9C2B-EC16025FA75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6622A18-8FFC-47C2-9B84-7A4A8CD492B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1634B04-8B74-456B-A7F1-465A4287B6D4}"/>
              </a:ext>
            </a:extLst>
          </p:cNvPr>
          <p:cNvSpPr>
            <a:spLocks noGrp="1"/>
          </p:cNvSpPr>
          <p:nvPr>
            <p:ph type="dt" sz="half" idx="10"/>
          </p:nvPr>
        </p:nvSpPr>
        <p:spPr/>
        <p:txBody>
          <a:bodyPr/>
          <a:lstStyle/>
          <a:p>
            <a:fld id="{2DB43552-AC19-4251-95EF-95DE1176E2BF}" type="datetimeFigureOut">
              <a:rPr lang="en-GB" smtClean="0"/>
              <a:t>15/03/2022</a:t>
            </a:fld>
            <a:endParaRPr lang="en-GB"/>
          </a:p>
        </p:txBody>
      </p:sp>
      <p:sp>
        <p:nvSpPr>
          <p:cNvPr id="5" name="Footer Placeholder 4">
            <a:extLst>
              <a:ext uri="{FF2B5EF4-FFF2-40B4-BE49-F238E27FC236}">
                <a16:creationId xmlns:a16="http://schemas.microsoft.com/office/drawing/2014/main" id="{D23C8796-DA57-4F15-8766-AE49261E95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84EA2E-C2EF-49D6-9D54-2A729F3052FB}"/>
              </a:ext>
            </a:extLst>
          </p:cNvPr>
          <p:cNvSpPr>
            <a:spLocks noGrp="1"/>
          </p:cNvSpPr>
          <p:nvPr>
            <p:ph type="sldNum" sz="quarter" idx="12"/>
          </p:nvPr>
        </p:nvSpPr>
        <p:spPr/>
        <p:txBody>
          <a:bodyPr/>
          <a:lstStyle/>
          <a:p>
            <a:fld id="{A6B0D7C5-0905-4B48-B797-133B9943BDE6}" type="slidenum">
              <a:rPr lang="en-GB" smtClean="0"/>
              <a:t>‹#›</a:t>
            </a:fld>
            <a:endParaRPr lang="en-GB"/>
          </a:p>
        </p:txBody>
      </p:sp>
    </p:spTree>
    <p:extLst>
      <p:ext uri="{BB962C8B-B14F-4D97-AF65-F5344CB8AC3E}">
        <p14:creationId xmlns:p14="http://schemas.microsoft.com/office/powerpoint/2010/main" val="42520060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D6FE1-48A6-42B1-B16F-2C00FF6B453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4CB8211-F808-49BD-99C8-5B8986E750E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7793E4-F1EA-4FED-BEC5-9DEDEBAC5C00}"/>
              </a:ext>
            </a:extLst>
          </p:cNvPr>
          <p:cNvSpPr>
            <a:spLocks noGrp="1"/>
          </p:cNvSpPr>
          <p:nvPr>
            <p:ph type="dt" sz="half" idx="10"/>
          </p:nvPr>
        </p:nvSpPr>
        <p:spPr/>
        <p:txBody>
          <a:bodyPr/>
          <a:lstStyle/>
          <a:p>
            <a:fld id="{2DB43552-AC19-4251-95EF-95DE1176E2BF}" type="datetimeFigureOut">
              <a:rPr lang="en-GB" smtClean="0"/>
              <a:t>15/03/2022</a:t>
            </a:fld>
            <a:endParaRPr lang="en-GB"/>
          </a:p>
        </p:txBody>
      </p:sp>
      <p:sp>
        <p:nvSpPr>
          <p:cNvPr id="5" name="Footer Placeholder 4">
            <a:extLst>
              <a:ext uri="{FF2B5EF4-FFF2-40B4-BE49-F238E27FC236}">
                <a16:creationId xmlns:a16="http://schemas.microsoft.com/office/drawing/2014/main" id="{BD76DD46-0F26-4781-A30E-A260E530DA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C54BBE-1DC7-424A-898B-31F64B70B214}"/>
              </a:ext>
            </a:extLst>
          </p:cNvPr>
          <p:cNvSpPr>
            <a:spLocks noGrp="1"/>
          </p:cNvSpPr>
          <p:nvPr>
            <p:ph type="sldNum" sz="quarter" idx="12"/>
          </p:nvPr>
        </p:nvSpPr>
        <p:spPr/>
        <p:txBody>
          <a:bodyPr/>
          <a:lstStyle/>
          <a:p>
            <a:fld id="{A6B0D7C5-0905-4B48-B797-133B9943BDE6}" type="slidenum">
              <a:rPr lang="en-GB" smtClean="0"/>
              <a:t>‹#›</a:t>
            </a:fld>
            <a:endParaRPr lang="en-GB"/>
          </a:p>
        </p:txBody>
      </p:sp>
    </p:spTree>
    <p:extLst>
      <p:ext uri="{BB962C8B-B14F-4D97-AF65-F5344CB8AC3E}">
        <p14:creationId xmlns:p14="http://schemas.microsoft.com/office/powerpoint/2010/main" val="22925145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F96A5-8A5D-4A3F-A1B5-633E30551B9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3CE28E0-8311-4BD6-BBC4-D582C87D5EE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2014E13-D9E3-4BE6-B08B-85090019F688}"/>
              </a:ext>
            </a:extLst>
          </p:cNvPr>
          <p:cNvSpPr>
            <a:spLocks noGrp="1"/>
          </p:cNvSpPr>
          <p:nvPr>
            <p:ph type="dt" sz="half" idx="10"/>
          </p:nvPr>
        </p:nvSpPr>
        <p:spPr/>
        <p:txBody>
          <a:bodyPr/>
          <a:lstStyle/>
          <a:p>
            <a:fld id="{2DB43552-AC19-4251-95EF-95DE1176E2BF}" type="datetimeFigureOut">
              <a:rPr lang="en-GB" smtClean="0"/>
              <a:t>15/03/2022</a:t>
            </a:fld>
            <a:endParaRPr lang="en-GB"/>
          </a:p>
        </p:txBody>
      </p:sp>
      <p:sp>
        <p:nvSpPr>
          <p:cNvPr id="5" name="Footer Placeholder 4">
            <a:extLst>
              <a:ext uri="{FF2B5EF4-FFF2-40B4-BE49-F238E27FC236}">
                <a16:creationId xmlns:a16="http://schemas.microsoft.com/office/drawing/2014/main" id="{D3156F68-D0F1-4263-8E85-679DEE6CF8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16E9C8-BE4D-4DEA-9B1D-EADC2FDDDB31}"/>
              </a:ext>
            </a:extLst>
          </p:cNvPr>
          <p:cNvSpPr>
            <a:spLocks noGrp="1"/>
          </p:cNvSpPr>
          <p:nvPr>
            <p:ph type="sldNum" sz="quarter" idx="12"/>
          </p:nvPr>
        </p:nvSpPr>
        <p:spPr/>
        <p:txBody>
          <a:bodyPr/>
          <a:lstStyle/>
          <a:p>
            <a:fld id="{A6B0D7C5-0905-4B48-B797-133B9943BDE6}" type="slidenum">
              <a:rPr lang="en-GB" smtClean="0"/>
              <a:t>‹#›</a:t>
            </a:fld>
            <a:endParaRPr lang="en-GB"/>
          </a:p>
        </p:txBody>
      </p:sp>
    </p:spTree>
    <p:extLst>
      <p:ext uri="{BB962C8B-B14F-4D97-AF65-F5344CB8AC3E}">
        <p14:creationId xmlns:p14="http://schemas.microsoft.com/office/powerpoint/2010/main" val="16525332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29762-429A-46C2-8490-213508C20ED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66F98E0-6BB8-4E76-B99D-C8E8FA7830F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412EB76-86F3-4321-BB4B-B39F509CB1A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A583D3F-081C-4A68-AE5B-BA99BD62BED1}"/>
              </a:ext>
            </a:extLst>
          </p:cNvPr>
          <p:cNvSpPr>
            <a:spLocks noGrp="1"/>
          </p:cNvSpPr>
          <p:nvPr>
            <p:ph type="dt" sz="half" idx="10"/>
          </p:nvPr>
        </p:nvSpPr>
        <p:spPr/>
        <p:txBody>
          <a:bodyPr/>
          <a:lstStyle/>
          <a:p>
            <a:fld id="{2DB43552-AC19-4251-95EF-95DE1176E2BF}" type="datetimeFigureOut">
              <a:rPr lang="en-GB" smtClean="0"/>
              <a:t>15/03/2022</a:t>
            </a:fld>
            <a:endParaRPr lang="en-GB"/>
          </a:p>
        </p:txBody>
      </p:sp>
      <p:sp>
        <p:nvSpPr>
          <p:cNvPr id="6" name="Footer Placeholder 5">
            <a:extLst>
              <a:ext uri="{FF2B5EF4-FFF2-40B4-BE49-F238E27FC236}">
                <a16:creationId xmlns:a16="http://schemas.microsoft.com/office/drawing/2014/main" id="{C49E226D-41FC-4085-9125-8A0FF90C47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A1992D-A44E-4B33-A9E6-E71A1D8F940F}"/>
              </a:ext>
            </a:extLst>
          </p:cNvPr>
          <p:cNvSpPr>
            <a:spLocks noGrp="1"/>
          </p:cNvSpPr>
          <p:nvPr>
            <p:ph type="sldNum" sz="quarter" idx="12"/>
          </p:nvPr>
        </p:nvSpPr>
        <p:spPr/>
        <p:txBody>
          <a:bodyPr/>
          <a:lstStyle/>
          <a:p>
            <a:fld id="{A6B0D7C5-0905-4B48-B797-133B9943BDE6}" type="slidenum">
              <a:rPr lang="en-GB" smtClean="0"/>
              <a:t>‹#›</a:t>
            </a:fld>
            <a:endParaRPr lang="en-GB"/>
          </a:p>
        </p:txBody>
      </p:sp>
    </p:spTree>
    <p:extLst>
      <p:ext uri="{BB962C8B-B14F-4D97-AF65-F5344CB8AC3E}">
        <p14:creationId xmlns:p14="http://schemas.microsoft.com/office/powerpoint/2010/main" val="1345856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ADDE8-6040-47B7-8399-3C2E7BBB2EC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A7BBAF9-2512-4349-B2BA-86AA1ACDCD9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F82407-2526-4EE1-9853-A3964F4CC2D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9BE557D-41F9-4A80-8C37-9DAC30C26D5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A817ABD-6A5E-4065-A18D-7704F06ED0C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87FEA1E-3F1F-4851-A007-F7B8D19AEF0F}"/>
              </a:ext>
            </a:extLst>
          </p:cNvPr>
          <p:cNvSpPr>
            <a:spLocks noGrp="1"/>
          </p:cNvSpPr>
          <p:nvPr>
            <p:ph type="dt" sz="half" idx="10"/>
          </p:nvPr>
        </p:nvSpPr>
        <p:spPr/>
        <p:txBody>
          <a:bodyPr/>
          <a:lstStyle/>
          <a:p>
            <a:fld id="{2DB43552-AC19-4251-95EF-95DE1176E2BF}" type="datetimeFigureOut">
              <a:rPr lang="en-GB" smtClean="0"/>
              <a:t>15/03/2022</a:t>
            </a:fld>
            <a:endParaRPr lang="en-GB"/>
          </a:p>
        </p:txBody>
      </p:sp>
      <p:sp>
        <p:nvSpPr>
          <p:cNvPr id="8" name="Footer Placeholder 7">
            <a:extLst>
              <a:ext uri="{FF2B5EF4-FFF2-40B4-BE49-F238E27FC236}">
                <a16:creationId xmlns:a16="http://schemas.microsoft.com/office/drawing/2014/main" id="{E67279BB-D499-411C-8B72-0F9CCC384FB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630B7E2-BEC7-4AEF-9A84-1382F0FEA8BC}"/>
              </a:ext>
            </a:extLst>
          </p:cNvPr>
          <p:cNvSpPr>
            <a:spLocks noGrp="1"/>
          </p:cNvSpPr>
          <p:nvPr>
            <p:ph type="sldNum" sz="quarter" idx="12"/>
          </p:nvPr>
        </p:nvSpPr>
        <p:spPr/>
        <p:txBody>
          <a:bodyPr/>
          <a:lstStyle/>
          <a:p>
            <a:fld id="{A6B0D7C5-0905-4B48-B797-133B9943BDE6}" type="slidenum">
              <a:rPr lang="en-GB" smtClean="0"/>
              <a:t>‹#›</a:t>
            </a:fld>
            <a:endParaRPr lang="en-GB"/>
          </a:p>
        </p:txBody>
      </p:sp>
    </p:spTree>
    <p:extLst>
      <p:ext uri="{BB962C8B-B14F-4D97-AF65-F5344CB8AC3E}">
        <p14:creationId xmlns:p14="http://schemas.microsoft.com/office/powerpoint/2010/main" val="3750889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68767-CCAE-413F-8FCA-5E0B43382A1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20DF377-02BF-430E-BA48-0E55EA08A1B6}"/>
              </a:ext>
            </a:extLst>
          </p:cNvPr>
          <p:cNvSpPr>
            <a:spLocks noGrp="1"/>
          </p:cNvSpPr>
          <p:nvPr>
            <p:ph type="dt" sz="half" idx="10"/>
          </p:nvPr>
        </p:nvSpPr>
        <p:spPr/>
        <p:txBody>
          <a:bodyPr/>
          <a:lstStyle/>
          <a:p>
            <a:fld id="{2DB43552-AC19-4251-95EF-95DE1176E2BF}" type="datetimeFigureOut">
              <a:rPr lang="en-GB" smtClean="0"/>
              <a:t>15/03/2022</a:t>
            </a:fld>
            <a:endParaRPr lang="en-GB"/>
          </a:p>
        </p:txBody>
      </p:sp>
      <p:sp>
        <p:nvSpPr>
          <p:cNvPr id="4" name="Footer Placeholder 3">
            <a:extLst>
              <a:ext uri="{FF2B5EF4-FFF2-40B4-BE49-F238E27FC236}">
                <a16:creationId xmlns:a16="http://schemas.microsoft.com/office/drawing/2014/main" id="{4B999F27-1739-46D7-8479-3DE66B201F8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C6125CD-C029-4417-96D2-147F0B405019}"/>
              </a:ext>
            </a:extLst>
          </p:cNvPr>
          <p:cNvSpPr>
            <a:spLocks noGrp="1"/>
          </p:cNvSpPr>
          <p:nvPr>
            <p:ph type="sldNum" sz="quarter" idx="12"/>
          </p:nvPr>
        </p:nvSpPr>
        <p:spPr/>
        <p:txBody>
          <a:bodyPr/>
          <a:lstStyle/>
          <a:p>
            <a:fld id="{A6B0D7C5-0905-4B48-B797-133B9943BDE6}" type="slidenum">
              <a:rPr lang="en-GB" smtClean="0"/>
              <a:t>‹#›</a:t>
            </a:fld>
            <a:endParaRPr lang="en-GB"/>
          </a:p>
        </p:txBody>
      </p:sp>
    </p:spTree>
    <p:extLst>
      <p:ext uri="{BB962C8B-B14F-4D97-AF65-F5344CB8AC3E}">
        <p14:creationId xmlns:p14="http://schemas.microsoft.com/office/powerpoint/2010/main" val="1446821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C4A6E0D-46C7-49DB-9F68-1C72CE62A395}"/>
              </a:ext>
            </a:extLst>
          </p:cNvPr>
          <p:cNvSpPr>
            <a:spLocks noGrp="1"/>
          </p:cNvSpPr>
          <p:nvPr>
            <p:ph type="dt" sz="half" idx="10"/>
          </p:nvPr>
        </p:nvSpPr>
        <p:spPr/>
        <p:txBody>
          <a:bodyPr/>
          <a:lstStyle/>
          <a:p>
            <a:fld id="{2DB43552-AC19-4251-95EF-95DE1176E2BF}" type="datetimeFigureOut">
              <a:rPr lang="en-GB" smtClean="0"/>
              <a:t>15/03/2022</a:t>
            </a:fld>
            <a:endParaRPr lang="en-GB"/>
          </a:p>
        </p:txBody>
      </p:sp>
      <p:sp>
        <p:nvSpPr>
          <p:cNvPr id="3" name="Footer Placeholder 2">
            <a:extLst>
              <a:ext uri="{FF2B5EF4-FFF2-40B4-BE49-F238E27FC236}">
                <a16:creationId xmlns:a16="http://schemas.microsoft.com/office/drawing/2014/main" id="{FB9E9777-FEDB-4580-8046-FCD27EF5243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B830E3F-407F-4688-93E6-BA6396136DDA}"/>
              </a:ext>
            </a:extLst>
          </p:cNvPr>
          <p:cNvSpPr>
            <a:spLocks noGrp="1"/>
          </p:cNvSpPr>
          <p:nvPr>
            <p:ph type="sldNum" sz="quarter" idx="12"/>
          </p:nvPr>
        </p:nvSpPr>
        <p:spPr/>
        <p:txBody>
          <a:bodyPr/>
          <a:lstStyle/>
          <a:p>
            <a:fld id="{A6B0D7C5-0905-4B48-B797-133B9943BDE6}" type="slidenum">
              <a:rPr lang="en-GB" smtClean="0"/>
              <a:t>‹#›</a:t>
            </a:fld>
            <a:endParaRPr lang="en-GB"/>
          </a:p>
        </p:txBody>
      </p:sp>
    </p:spTree>
    <p:extLst>
      <p:ext uri="{BB962C8B-B14F-4D97-AF65-F5344CB8AC3E}">
        <p14:creationId xmlns:p14="http://schemas.microsoft.com/office/powerpoint/2010/main" val="473279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22809-379C-4B12-AC73-74CF919C9A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B143262-D862-40ED-A4B5-A7B053B427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6BC4BDA-75F7-4D63-9E48-D9DFDD9A4F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CB8C99-9BEE-479D-928C-2D1D7A987F07}"/>
              </a:ext>
            </a:extLst>
          </p:cNvPr>
          <p:cNvSpPr>
            <a:spLocks noGrp="1"/>
          </p:cNvSpPr>
          <p:nvPr>
            <p:ph type="dt" sz="half" idx="10"/>
          </p:nvPr>
        </p:nvSpPr>
        <p:spPr/>
        <p:txBody>
          <a:bodyPr/>
          <a:lstStyle/>
          <a:p>
            <a:fld id="{2DB43552-AC19-4251-95EF-95DE1176E2BF}" type="datetimeFigureOut">
              <a:rPr lang="en-GB" smtClean="0"/>
              <a:t>15/03/2022</a:t>
            </a:fld>
            <a:endParaRPr lang="en-GB"/>
          </a:p>
        </p:txBody>
      </p:sp>
      <p:sp>
        <p:nvSpPr>
          <p:cNvPr id="6" name="Footer Placeholder 5">
            <a:extLst>
              <a:ext uri="{FF2B5EF4-FFF2-40B4-BE49-F238E27FC236}">
                <a16:creationId xmlns:a16="http://schemas.microsoft.com/office/drawing/2014/main" id="{D499BF04-912C-4927-9CE4-D5DF7C67C0C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E33735-0749-49FD-B62E-D68E4F5C45B8}"/>
              </a:ext>
            </a:extLst>
          </p:cNvPr>
          <p:cNvSpPr>
            <a:spLocks noGrp="1"/>
          </p:cNvSpPr>
          <p:nvPr>
            <p:ph type="sldNum" sz="quarter" idx="12"/>
          </p:nvPr>
        </p:nvSpPr>
        <p:spPr/>
        <p:txBody>
          <a:bodyPr/>
          <a:lstStyle/>
          <a:p>
            <a:fld id="{A6B0D7C5-0905-4B48-B797-133B9943BDE6}" type="slidenum">
              <a:rPr lang="en-GB" smtClean="0"/>
              <a:t>‹#›</a:t>
            </a:fld>
            <a:endParaRPr lang="en-GB"/>
          </a:p>
        </p:txBody>
      </p:sp>
    </p:spTree>
    <p:extLst>
      <p:ext uri="{BB962C8B-B14F-4D97-AF65-F5344CB8AC3E}">
        <p14:creationId xmlns:p14="http://schemas.microsoft.com/office/powerpoint/2010/main" val="485194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2AB00-6B4B-4988-8992-B428950094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AB79ED9-0640-48EC-B835-BF8DA0F4100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9004AFB-4453-4078-A08C-E82D1D8419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6DB1AA8-E707-4177-9519-D040C6F5DE52}"/>
              </a:ext>
            </a:extLst>
          </p:cNvPr>
          <p:cNvSpPr>
            <a:spLocks noGrp="1"/>
          </p:cNvSpPr>
          <p:nvPr>
            <p:ph type="dt" sz="half" idx="10"/>
          </p:nvPr>
        </p:nvSpPr>
        <p:spPr/>
        <p:txBody>
          <a:bodyPr/>
          <a:lstStyle/>
          <a:p>
            <a:fld id="{2DB43552-AC19-4251-95EF-95DE1176E2BF}" type="datetimeFigureOut">
              <a:rPr lang="en-GB" smtClean="0"/>
              <a:t>15/03/2022</a:t>
            </a:fld>
            <a:endParaRPr lang="en-GB"/>
          </a:p>
        </p:txBody>
      </p:sp>
      <p:sp>
        <p:nvSpPr>
          <p:cNvPr id="6" name="Footer Placeholder 5">
            <a:extLst>
              <a:ext uri="{FF2B5EF4-FFF2-40B4-BE49-F238E27FC236}">
                <a16:creationId xmlns:a16="http://schemas.microsoft.com/office/drawing/2014/main" id="{B1EC5225-D6A3-413B-8E57-1623C4B2EA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0A0FDA-9C01-4544-8010-D0A58AEDDFAB}"/>
              </a:ext>
            </a:extLst>
          </p:cNvPr>
          <p:cNvSpPr>
            <a:spLocks noGrp="1"/>
          </p:cNvSpPr>
          <p:nvPr>
            <p:ph type="sldNum" sz="quarter" idx="12"/>
          </p:nvPr>
        </p:nvSpPr>
        <p:spPr/>
        <p:txBody>
          <a:bodyPr/>
          <a:lstStyle/>
          <a:p>
            <a:fld id="{A6B0D7C5-0905-4B48-B797-133B9943BDE6}" type="slidenum">
              <a:rPr lang="en-GB" smtClean="0"/>
              <a:t>‹#›</a:t>
            </a:fld>
            <a:endParaRPr lang="en-GB"/>
          </a:p>
        </p:txBody>
      </p:sp>
    </p:spTree>
    <p:extLst>
      <p:ext uri="{BB962C8B-B14F-4D97-AF65-F5344CB8AC3E}">
        <p14:creationId xmlns:p14="http://schemas.microsoft.com/office/powerpoint/2010/main" val="10944551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37D510-DCC7-442E-AFD5-28BFFAA10A7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78F83B7-1E40-46E4-8044-9871B9ADC5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47375F-84ED-48CA-8DF3-12366007471A}"/>
              </a:ext>
            </a:extLst>
          </p:cNvPr>
          <p:cNvSpPr>
            <a:spLocks noGrp="1"/>
          </p:cNvSpPr>
          <p:nvPr>
            <p:ph type="dt" sz="half" idx="10"/>
          </p:nvPr>
        </p:nvSpPr>
        <p:spPr/>
        <p:txBody>
          <a:bodyPr/>
          <a:lstStyle/>
          <a:p>
            <a:fld id="{2DB43552-AC19-4251-95EF-95DE1176E2BF}" type="datetimeFigureOut">
              <a:rPr lang="en-GB" smtClean="0"/>
              <a:t>15/03/2022</a:t>
            </a:fld>
            <a:endParaRPr lang="en-GB"/>
          </a:p>
        </p:txBody>
      </p:sp>
      <p:sp>
        <p:nvSpPr>
          <p:cNvPr id="5" name="Footer Placeholder 4">
            <a:extLst>
              <a:ext uri="{FF2B5EF4-FFF2-40B4-BE49-F238E27FC236}">
                <a16:creationId xmlns:a16="http://schemas.microsoft.com/office/drawing/2014/main" id="{077221A8-6898-4B02-8660-533D8F3818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1FF710-B2C3-400D-B97A-F246A25D734A}"/>
              </a:ext>
            </a:extLst>
          </p:cNvPr>
          <p:cNvSpPr>
            <a:spLocks noGrp="1"/>
          </p:cNvSpPr>
          <p:nvPr>
            <p:ph type="sldNum" sz="quarter" idx="12"/>
          </p:nvPr>
        </p:nvSpPr>
        <p:spPr/>
        <p:txBody>
          <a:bodyPr/>
          <a:lstStyle/>
          <a:p>
            <a:fld id="{A6B0D7C5-0905-4B48-B797-133B9943BDE6}" type="slidenum">
              <a:rPr lang="en-GB" smtClean="0"/>
              <a:t>‹#›</a:t>
            </a:fld>
            <a:endParaRPr lang="en-GB"/>
          </a:p>
        </p:txBody>
      </p:sp>
    </p:spTree>
    <p:extLst>
      <p:ext uri="{BB962C8B-B14F-4D97-AF65-F5344CB8AC3E}">
        <p14:creationId xmlns:p14="http://schemas.microsoft.com/office/powerpoint/2010/main" val="17574152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66B0DDC-626E-44B3-82BF-A3A4BE0CA07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7D0246D-7592-4C92-86F7-61E7AF1C6EE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A936BD-869B-4DCE-8CCF-5CA30360451E}"/>
              </a:ext>
            </a:extLst>
          </p:cNvPr>
          <p:cNvSpPr>
            <a:spLocks noGrp="1"/>
          </p:cNvSpPr>
          <p:nvPr>
            <p:ph type="dt" sz="half" idx="10"/>
          </p:nvPr>
        </p:nvSpPr>
        <p:spPr/>
        <p:txBody>
          <a:bodyPr/>
          <a:lstStyle/>
          <a:p>
            <a:fld id="{2DB43552-AC19-4251-95EF-95DE1176E2BF}" type="datetimeFigureOut">
              <a:rPr lang="en-GB" smtClean="0"/>
              <a:t>15/03/2022</a:t>
            </a:fld>
            <a:endParaRPr lang="en-GB"/>
          </a:p>
        </p:txBody>
      </p:sp>
      <p:sp>
        <p:nvSpPr>
          <p:cNvPr id="5" name="Footer Placeholder 4">
            <a:extLst>
              <a:ext uri="{FF2B5EF4-FFF2-40B4-BE49-F238E27FC236}">
                <a16:creationId xmlns:a16="http://schemas.microsoft.com/office/drawing/2014/main" id="{7F5072AF-30E2-4C15-8E40-EE158D5FFF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B0CEA1-AC67-41C6-8841-D7324FC588BC}"/>
              </a:ext>
            </a:extLst>
          </p:cNvPr>
          <p:cNvSpPr>
            <a:spLocks noGrp="1"/>
          </p:cNvSpPr>
          <p:nvPr>
            <p:ph type="sldNum" sz="quarter" idx="12"/>
          </p:nvPr>
        </p:nvSpPr>
        <p:spPr/>
        <p:txBody>
          <a:bodyPr/>
          <a:lstStyle/>
          <a:p>
            <a:fld id="{A6B0D7C5-0905-4B48-B797-133B9943BDE6}" type="slidenum">
              <a:rPr lang="en-GB" smtClean="0"/>
              <a:t>‹#›</a:t>
            </a:fld>
            <a:endParaRPr lang="en-GB"/>
          </a:p>
        </p:txBody>
      </p:sp>
    </p:spTree>
    <p:extLst>
      <p:ext uri="{BB962C8B-B14F-4D97-AF65-F5344CB8AC3E}">
        <p14:creationId xmlns:p14="http://schemas.microsoft.com/office/powerpoint/2010/main" val="12809723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7C48627-DBD3-4A11-8C72-1E24368F6D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C329E2-A91F-4FAE-9958-8F3AEB906D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A9EAD3-224F-47D3-9F8A-B6D8AA3E9D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B43552-AC19-4251-95EF-95DE1176E2BF}" type="datetimeFigureOut">
              <a:rPr lang="en-GB" smtClean="0"/>
              <a:t>15/03/2022</a:t>
            </a:fld>
            <a:endParaRPr lang="en-GB"/>
          </a:p>
        </p:txBody>
      </p:sp>
      <p:sp>
        <p:nvSpPr>
          <p:cNvPr id="5" name="Footer Placeholder 4">
            <a:extLst>
              <a:ext uri="{FF2B5EF4-FFF2-40B4-BE49-F238E27FC236}">
                <a16:creationId xmlns:a16="http://schemas.microsoft.com/office/drawing/2014/main" id="{B070B9FB-C5BC-4EA6-AC92-50F87FCF58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8EFE4B7-3B40-4E44-BEF2-1B958D5877D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B0D7C5-0905-4B48-B797-133B9943BDE6}" type="slidenum">
              <a:rPr lang="en-GB" smtClean="0"/>
              <a:t>‹#›</a:t>
            </a:fld>
            <a:endParaRPr lang="en-GB"/>
          </a:p>
        </p:txBody>
      </p:sp>
    </p:spTree>
    <p:extLst>
      <p:ext uri="{BB962C8B-B14F-4D97-AF65-F5344CB8AC3E}">
        <p14:creationId xmlns:p14="http://schemas.microsoft.com/office/powerpoint/2010/main" val="11965483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solidFill>
                  <a:schemeClr val="bg1"/>
                </a:solidFill>
              </a:rPr>
              <a:t>Maths Fluency </a:t>
            </a:r>
            <a:br>
              <a:rPr lang="en-GB" dirty="0">
                <a:solidFill>
                  <a:schemeClr val="bg1"/>
                </a:solidFill>
              </a:rPr>
            </a:br>
            <a:r>
              <a:rPr lang="en-GB" dirty="0">
                <a:solidFill>
                  <a:schemeClr val="bg1"/>
                </a:solidFill>
              </a:rPr>
              <a:t>Parent’s Workshop</a:t>
            </a:r>
          </a:p>
        </p:txBody>
      </p:sp>
      <p:sp>
        <p:nvSpPr>
          <p:cNvPr id="4" name="Subtitle 2">
            <a:extLst>
              <a:ext uri="{FF2B5EF4-FFF2-40B4-BE49-F238E27FC236}">
                <a16:creationId xmlns:a16="http://schemas.microsoft.com/office/drawing/2014/main" id="{ED9161F4-289B-4949-BF0E-71DB4E6611F3}"/>
              </a:ext>
            </a:extLst>
          </p:cNvPr>
          <p:cNvSpPr txBox="1">
            <a:spLocks/>
          </p:cNvSpPr>
          <p:nvPr/>
        </p:nvSpPr>
        <p:spPr>
          <a:xfrm>
            <a:off x="1524000" y="5436393"/>
            <a:ext cx="9144000" cy="59848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solidFill>
                  <a:srgbClr val="FFFF00"/>
                </a:solidFill>
                <a:effectLst/>
                <a:uLnTx/>
                <a:uFillTx/>
                <a:latin typeface="Calibri" panose="020F0502020204030204"/>
                <a:ea typeface="+mn-ea"/>
                <a:cs typeface="+mn-cs"/>
              </a:rPr>
              <a:t>Every child matters, every moment counts</a:t>
            </a:r>
          </a:p>
        </p:txBody>
      </p:sp>
      <p:sp>
        <p:nvSpPr>
          <p:cNvPr id="5" name="Subtitle 2">
            <a:extLst>
              <a:ext uri="{FF2B5EF4-FFF2-40B4-BE49-F238E27FC236}">
                <a16:creationId xmlns:a16="http://schemas.microsoft.com/office/drawing/2014/main" id="{A4471A43-C206-4A07-936E-9E6695DEBC1F}"/>
              </a:ext>
            </a:extLst>
          </p:cNvPr>
          <p:cNvSpPr txBox="1">
            <a:spLocks/>
          </p:cNvSpPr>
          <p:nvPr/>
        </p:nvSpPr>
        <p:spPr>
          <a:xfrm>
            <a:off x="1524000" y="6034880"/>
            <a:ext cx="9144000" cy="598487"/>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solidFill>
                  <a:srgbClr val="92D050"/>
                </a:solidFill>
                <a:effectLst/>
                <a:uLnTx/>
                <a:uFillTx/>
                <a:latin typeface="Calibri" panose="020F0502020204030204"/>
                <a:ea typeface="+mn-ea"/>
                <a:cs typeface="+mn-cs"/>
              </a:rPr>
              <a:t>Riverview exists to love, challenge and inspire children and adults within a Christian community.</a:t>
            </a:r>
          </a:p>
        </p:txBody>
      </p:sp>
    </p:spTree>
    <p:extLst>
      <p:ext uri="{BB962C8B-B14F-4D97-AF65-F5344CB8AC3E}">
        <p14:creationId xmlns:p14="http://schemas.microsoft.com/office/powerpoint/2010/main" val="19875929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C535B-1AB5-4059-8B0F-7B44CA3AB332}"/>
              </a:ext>
            </a:extLst>
          </p:cNvPr>
          <p:cNvSpPr>
            <a:spLocks noGrp="1"/>
          </p:cNvSpPr>
          <p:nvPr>
            <p:ph type="title"/>
          </p:nvPr>
        </p:nvSpPr>
        <p:spPr/>
        <p:txBody>
          <a:bodyPr/>
          <a:lstStyle/>
          <a:p>
            <a:pPr algn="ctr"/>
            <a:r>
              <a:rPr lang="en-GB" b="1" dirty="0">
                <a:solidFill>
                  <a:schemeClr val="bg1"/>
                </a:solidFill>
              </a:rPr>
              <a:t>Aims</a:t>
            </a:r>
          </a:p>
        </p:txBody>
      </p:sp>
      <p:sp>
        <p:nvSpPr>
          <p:cNvPr id="3" name="Content Placeholder 2">
            <a:extLst>
              <a:ext uri="{FF2B5EF4-FFF2-40B4-BE49-F238E27FC236}">
                <a16:creationId xmlns:a16="http://schemas.microsoft.com/office/drawing/2014/main" id="{2D90999E-1C95-4F8F-82A9-CE1ED79709B6}"/>
              </a:ext>
            </a:extLst>
          </p:cNvPr>
          <p:cNvSpPr>
            <a:spLocks noGrp="1"/>
          </p:cNvSpPr>
          <p:nvPr>
            <p:ph idx="1"/>
          </p:nvPr>
        </p:nvSpPr>
        <p:spPr/>
        <p:txBody>
          <a:bodyPr/>
          <a:lstStyle/>
          <a:p>
            <a:pPr fontAlgn="base"/>
            <a:r>
              <a:rPr lang="en-GB" sz="2400" b="0" dirty="0">
                <a:solidFill>
                  <a:schemeClr val="bg1"/>
                </a:solidFill>
                <a:effectLst/>
                <a:latin typeface="Segoe UI" panose="020B0502040204020203" pitchFamily="34" charset="0"/>
              </a:rPr>
              <a:t>To provide an overview of progression in key number facts across the school</a:t>
            </a:r>
          </a:p>
          <a:p>
            <a:pPr fontAlgn="base"/>
            <a:r>
              <a:rPr lang="en-GB" sz="2400" dirty="0">
                <a:solidFill>
                  <a:schemeClr val="bg1"/>
                </a:solidFill>
                <a:latin typeface="Segoe UI" panose="020B0502040204020203" pitchFamily="34" charset="0"/>
              </a:rPr>
              <a:t>To explore key strategies to promote recall of number facts and improve maths fluency</a:t>
            </a:r>
          </a:p>
          <a:p>
            <a:pPr marL="0" indent="0" fontAlgn="base">
              <a:buNone/>
            </a:pPr>
            <a:endParaRPr lang="en-GB" sz="1800" b="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542687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71EB5-FC2D-44A2-9442-A81CC13624AE}"/>
              </a:ext>
            </a:extLst>
          </p:cNvPr>
          <p:cNvSpPr>
            <a:spLocks noGrp="1"/>
          </p:cNvSpPr>
          <p:nvPr>
            <p:ph type="title"/>
          </p:nvPr>
        </p:nvSpPr>
        <p:spPr>
          <a:xfrm>
            <a:off x="838200" y="1150572"/>
            <a:ext cx="10515600" cy="4839920"/>
          </a:xfrm>
        </p:spPr>
        <p:txBody>
          <a:bodyPr/>
          <a:lstStyle/>
          <a:p>
            <a:pPr algn="ctr"/>
            <a:r>
              <a:rPr lang="en-GB" b="1" dirty="0">
                <a:solidFill>
                  <a:schemeClr val="bg1"/>
                </a:solidFill>
              </a:rPr>
              <a:t>Maths National Curriculum</a:t>
            </a:r>
            <a:br>
              <a:rPr lang="en-GB" b="1" dirty="0">
                <a:solidFill>
                  <a:schemeClr val="bg1"/>
                </a:solidFill>
              </a:rPr>
            </a:br>
            <a:br>
              <a:rPr lang="en-GB" b="1" dirty="0">
                <a:solidFill>
                  <a:schemeClr val="bg1"/>
                </a:solidFill>
              </a:rPr>
            </a:br>
            <a:r>
              <a:rPr lang="en-GB" b="1" dirty="0">
                <a:solidFill>
                  <a:schemeClr val="bg1"/>
                </a:solidFill>
              </a:rPr>
              <a:t>Fluency</a:t>
            </a:r>
            <a:br>
              <a:rPr lang="en-GB" b="1" dirty="0">
                <a:solidFill>
                  <a:schemeClr val="bg1"/>
                </a:solidFill>
              </a:rPr>
            </a:br>
            <a:r>
              <a:rPr lang="en-GB" b="1" dirty="0">
                <a:solidFill>
                  <a:schemeClr val="bg1"/>
                </a:solidFill>
              </a:rPr>
              <a:t>Reasoning </a:t>
            </a:r>
            <a:br>
              <a:rPr lang="en-GB" b="1" dirty="0">
                <a:solidFill>
                  <a:schemeClr val="bg1"/>
                </a:solidFill>
              </a:rPr>
            </a:br>
            <a:r>
              <a:rPr lang="en-GB" b="1" dirty="0">
                <a:solidFill>
                  <a:schemeClr val="bg1"/>
                </a:solidFill>
              </a:rPr>
              <a:t>Problem Solving</a:t>
            </a:r>
            <a:br>
              <a:rPr lang="en-GB" b="1" dirty="0">
                <a:solidFill>
                  <a:schemeClr val="bg1"/>
                </a:solidFill>
              </a:rPr>
            </a:br>
            <a:br>
              <a:rPr lang="en-GB" b="1" dirty="0">
                <a:solidFill>
                  <a:schemeClr val="bg1"/>
                </a:solidFill>
              </a:rPr>
            </a:br>
            <a:endParaRPr lang="en-GB" b="1" dirty="0">
              <a:solidFill>
                <a:schemeClr val="bg1"/>
              </a:solidFill>
            </a:endParaRPr>
          </a:p>
        </p:txBody>
      </p:sp>
    </p:spTree>
    <p:extLst>
      <p:ext uri="{BB962C8B-B14F-4D97-AF65-F5344CB8AC3E}">
        <p14:creationId xmlns:p14="http://schemas.microsoft.com/office/powerpoint/2010/main" val="4856036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1678" y="434994"/>
            <a:ext cx="6969520" cy="5988011"/>
          </a:xfrm>
        </p:spPr>
        <p:txBody>
          <a:bodyPr/>
          <a:lstStyle/>
          <a:p>
            <a:pPr marL="0" indent="0" algn="ctr">
              <a:buNone/>
            </a:pPr>
            <a:r>
              <a:rPr lang="en-GB" dirty="0">
                <a:solidFill>
                  <a:schemeClr val="bg1"/>
                </a:solidFill>
              </a:rPr>
              <a:t>White Rose Maths App</a:t>
            </a:r>
          </a:p>
          <a:p>
            <a:pPr algn="ctr"/>
            <a:endParaRPr lang="en-GB" dirty="0">
              <a:solidFill>
                <a:schemeClr val="bg1"/>
              </a:solidFill>
            </a:endParaRPr>
          </a:p>
          <a:p>
            <a:pPr algn="ctr"/>
            <a:endParaRPr lang="en-GB" dirty="0">
              <a:solidFill>
                <a:schemeClr val="bg1"/>
              </a:solidFill>
            </a:endParaRPr>
          </a:p>
        </p:txBody>
      </p:sp>
      <p:pic>
        <p:nvPicPr>
          <p:cNvPr id="1026" name="Picture 2" descr="1-Minute Maths on the App Store">
            <a:extLst>
              <a:ext uri="{FF2B5EF4-FFF2-40B4-BE49-F238E27FC236}">
                <a16:creationId xmlns:a16="http://schemas.microsoft.com/office/drawing/2014/main" id="{0607431F-9FA6-40B3-9C7E-E72BFA8205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678" y="1175604"/>
            <a:ext cx="6124971" cy="322054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1-Minute Maths - Aplikacije na Google Playu">
            <a:extLst>
              <a:ext uri="{FF2B5EF4-FFF2-40B4-BE49-F238E27FC236}">
                <a16:creationId xmlns:a16="http://schemas.microsoft.com/office/drawing/2014/main" id="{0C6818AC-9276-4131-B15B-D51A1693A9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4030" y="3073278"/>
            <a:ext cx="6595685" cy="3220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81439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59316"/>
            <a:ext cx="10515600" cy="3339367"/>
          </a:xfrm>
        </p:spPr>
        <p:txBody>
          <a:bodyPr>
            <a:normAutofit fontScale="90000"/>
          </a:bodyPr>
          <a:lstStyle/>
          <a:p>
            <a:pPr algn="ctr"/>
            <a:r>
              <a:rPr lang="en-GB" b="1" dirty="0">
                <a:solidFill>
                  <a:schemeClr val="bg1"/>
                </a:solidFill>
              </a:rPr>
              <a:t>What are number facts?</a:t>
            </a:r>
            <a:br>
              <a:rPr lang="en-GB" dirty="0">
                <a:solidFill>
                  <a:schemeClr val="bg1"/>
                </a:solidFill>
              </a:rPr>
            </a:br>
            <a:br>
              <a:rPr lang="en-GB" dirty="0">
                <a:solidFill>
                  <a:schemeClr val="bg1"/>
                </a:solidFill>
              </a:rPr>
            </a:br>
            <a:r>
              <a:rPr lang="en-GB" dirty="0">
                <a:solidFill>
                  <a:schemeClr val="bg1"/>
                </a:solidFill>
              </a:rPr>
              <a:t>Children are expected to memorise a number of different number facts in primary school, including number bonds to 20 ( + and -) and the multiplication and division facts for tables up to the twelve times tables. </a:t>
            </a:r>
            <a:br>
              <a:rPr lang="en-GB" dirty="0">
                <a:solidFill>
                  <a:schemeClr val="bg1"/>
                </a:solidFill>
              </a:rPr>
            </a:br>
            <a:br>
              <a:rPr lang="en-GB" dirty="0">
                <a:solidFill>
                  <a:schemeClr val="bg1"/>
                </a:solidFill>
              </a:rPr>
            </a:br>
            <a:endParaRPr lang="en-GB" dirty="0">
              <a:solidFill>
                <a:schemeClr val="bg1"/>
              </a:solidFill>
            </a:endParaRPr>
          </a:p>
        </p:txBody>
      </p:sp>
    </p:spTree>
    <p:extLst>
      <p:ext uri="{BB962C8B-B14F-4D97-AF65-F5344CB8AC3E}">
        <p14:creationId xmlns:p14="http://schemas.microsoft.com/office/powerpoint/2010/main" val="3676842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chemeClr val="bg1"/>
                </a:solidFill>
              </a:rPr>
              <a:t>Year 1</a:t>
            </a:r>
          </a:p>
        </p:txBody>
      </p:sp>
      <p:sp>
        <p:nvSpPr>
          <p:cNvPr id="3" name="Content Placeholder 2"/>
          <p:cNvSpPr>
            <a:spLocks noGrp="1"/>
          </p:cNvSpPr>
          <p:nvPr>
            <p:ph idx="1"/>
          </p:nvPr>
        </p:nvSpPr>
        <p:spPr/>
        <p:txBody>
          <a:bodyPr>
            <a:normAutofit/>
          </a:bodyPr>
          <a:lstStyle/>
          <a:p>
            <a:r>
              <a:rPr lang="en-GB" dirty="0">
                <a:solidFill>
                  <a:schemeClr val="bg1"/>
                </a:solidFill>
              </a:rPr>
              <a:t>In Year 1 children learn and use the addition and subtraction facts to 10 and move onto number bonds to 20. </a:t>
            </a:r>
          </a:p>
          <a:p>
            <a:pPr marL="0" indent="0">
              <a:buNone/>
            </a:pPr>
            <a:r>
              <a:rPr lang="en-GB" dirty="0">
                <a:solidFill>
                  <a:schemeClr val="bg1"/>
                </a:solidFill>
              </a:rPr>
              <a:t>• It is not enough that they can just ‘say’ the numbers to 20… do they understand what that number means? </a:t>
            </a:r>
          </a:p>
          <a:p>
            <a:pPr marL="0" indent="0">
              <a:buNone/>
            </a:pPr>
            <a:r>
              <a:rPr lang="en-GB" dirty="0">
                <a:solidFill>
                  <a:schemeClr val="bg1"/>
                </a:solidFill>
              </a:rPr>
              <a:t>• This means they will become familiar with and practise all the different combinations of adding and subtracting numbers to a total of 10 and 20. </a:t>
            </a:r>
          </a:p>
          <a:p>
            <a:pPr marL="0" indent="0">
              <a:buNone/>
            </a:pPr>
            <a:r>
              <a:rPr lang="en-GB" dirty="0">
                <a:solidFill>
                  <a:schemeClr val="bg1"/>
                </a:solidFill>
              </a:rPr>
              <a:t>• For example, 2 + 8 = 10, 10 – 6 = 4, 17 – 5 = 12, 5 + 3 = 8, 20 – 9 = 11</a:t>
            </a:r>
          </a:p>
        </p:txBody>
      </p:sp>
      <p:pic>
        <p:nvPicPr>
          <p:cNvPr id="2050" name="Picture 2" descr="Image result for numbots Logo">
            <a:extLst>
              <a:ext uri="{FF2B5EF4-FFF2-40B4-BE49-F238E27FC236}">
                <a16:creationId xmlns:a16="http://schemas.microsoft.com/office/drawing/2014/main" id="{BFE63CAF-2918-4C73-896C-FF8C38E22E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14542" y="218281"/>
            <a:ext cx="3162300"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8506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6015C-C6F8-44C8-8413-3EAA2F89A6F2}"/>
              </a:ext>
            </a:extLst>
          </p:cNvPr>
          <p:cNvSpPr>
            <a:spLocks noGrp="1"/>
          </p:cNvSpPr>
          <p:nvPr>
            <p:ph type="title"/>
          </p:nvPr>
        </p:nvSpPr>
        <p:spPr/>
        <p:txBody>
          <a:bodyPr/>
          <a:lstStyle/>
          <a:p>
            <a:pPr algn="ctr"/>
            <a:r>
              <a:rPr lang="en-GB" b="1" dirty="0">
                <a:solidFill>
                  <a:schemeClr val="bg1"/>
                </a:solidFill>
              </a:rPr>
              <a:t>Year 2</a:t>
            </a:r>
          </a:p>
        </p:txBody>
      </p:sp>
      <p:sp>
        <p:nvSpPr>
          <p:cNvPr id="3" name="Content Placeholder 2">
            <a:extLst>
              <a:ext uri="{FF2B5EF4-FFF2-40B4-BE49-F238E27FC236}">
                <a16:creationId xmlns:a16="http://schemas.microsoft.com/office/drawing/2014/main" id="{66A61EEE-CF1D-4A50-95B4-8D9BF6613B0B}"/>
              </a:ext>
            </a:extLst>
          </p:cNvPr>
          <p:cNvSpPr>
            <a:spLocks noGrp="1"/>
          </p:cNvSpPr>
          <p:nvPr>
            <p:ph idx="1"/>
          </p:nvPr>
        </p:nvSpPr>
        <p:spPr/>
        <p:txBody>
          <a:bodyPr>
            <a:normAutofit/>
          </a:bodyPr>
          <a:lstStyle/>
          <a:p>
            <a:r>
              <a:rPr lang="en-GB" dirty="0"/>
              <a:t>In Year 2 children consolidate their knowledge of number facts to 20 and develop fluency when recalling the facts (learn them off by heart).</a:t>
            </a:r>
          </a:p>
          <a:p>
            <a:r>
              <a:rPr lang="en-GB" dirty="0"/>
              <a:t> There are games on the computer to help keep this fun. </a:t>
            </a:r>
          </a:p>
          <a:p>
            <a:r>
              <a:rPr lang="en-GB" dirty="0"/>
              <a:t> Children also learn to use the number bonds to 20 to derive related facts up to 100 </a:t>
            </a:r>
          </a:p>
          <a:p>
            <a:r>
              <a:rPr lang="en-GB" dirty="0"/>
              <a:t>For example, if they know that 2 + 3 = 5 then they can understand that 20 + 30 = 50.</a:t>
            </a:r>
            <a:endParaRPr lang="en-GB" dirty="0">
              <a:solidFill>
                <a:schemeClr val="bg1"/>
              </a:solidFill>
            </a:endParaRPr>
          </a:p>
        </p:txBody>
      </p:sp>
    </p:spTree>
    <p:extLst>
      <p:ext uri="{BB962C8B-B14F-4D97-AF65-F5344CB8AC3E}">
        <p14:creationId xmlns:p14="http://schemas.microsoft.com/office/powerpoint/2010/main" val="12330734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6015C-C6F8-44C8-8413-3EAA2F89A6F2}"/>
              </a:ext>
            </a:extLst>
          </p:cNvPr>
          <p:cNvSpPr>
            <a:spLocks noGrp="1"/>
          </p:cNvSpPr>
          <p:nvPr>
            <p:ph type="title"/>
          </p:nvPr>
        </p:nvSpPr>
        <p:spPr>
          <a:xfrm>
            <a:off x="838200" y="0"/>
            <a:ext cx="10515600" cy="1325563"/>
          </a:xfrm>
        </p:spPr>
        <p:txBody>
          <a:bodyPr/>
          <a:lstStyle/>
          <a:p>
            <a:pPr algn="ctr"/>
            <a:r>
              <a:rPr lang="en-GB" b="1" dirty="0">
                <a:solidFill>
                  <a:schemeClr val="bg1"/>
                </a:solidFill>
              </a:rPr>
              <a:t>Year 2</a:t>
            </a:r>
          </a:p>
        </p:txBody>
      </p:sp>
      <p:sp>
        <p:nvSpPr>
          <p:cNvPr id="3" name="Content Placeholder 2">
            <a:extLst>
              <a:ext uri="{FF2B5EF4-FFF2-40B4-BE49-F238E27FC236}">
                <a16:creationId xmlns:a16="http://schemas.microsoft.com/office/drawing/2014/main" id="{66A61EEE-CF1D-4A50-95B4-8D9BF6613B0B}"/>
              </a:ext>
            </a:extLst>
          </p:cNvPr>
          <p:cNvSpPr>
            <a:spLocks noGrp="1"/>
          </p:cNvSpPr>
          <p:nvPr>
            <p:ph idx="1"/>
          </p:nvPr>
        </p:nvSpPr>
        <p:spPr>
          <a:xfrm>
            <a:off x="838200" y="1019908"/>
            <a:ext cx="10515600" cy="5756029"/>
          </a:xfrm>
        </p:spPr>
        <p:txBody>
          <a:bodyPr>
            <a:normAutofit fontScale="85000" lnSpcReduction="20000"/>
          </a:bodyPr>
          <a:lstStyle/>
          <a:p>
            <a:r>
              <a:rPr lang="en-GB" dirty="0"/>
              <a:t>Also, multiplication and related division facts for the 2, 5 and 10 times tables are learned in Year 2. </a:t>
            </a:r>
          </a:p>
          <a:p>
            <a:r>
              <a:rPr lang="en-GB" dirty="0"/>
              <a:t>For example, for the 2x table: </a:t>
            </a:r>
          </a:p>
          <a:p>
            <a:r>
              <a:rPr lang="en-GB" dirty="0"/>
              <a:t>1 x 2 = 2 and 2 ÷ 2 = 1 </a:t>
            </a:r>
          </a:p>
          <a:p>
            <a:r>
              <a:rPr lang="en-GB" dirty="0"/>
              <a:t>2 x 2 = 4 and 4 ÷ 2 = 2 </a:t>
            </a:r>
          </a:p>
          <a:p>
            <a:r>
              <a:rPr lang="en-GB" dirty="0"/>
              <a:t>3 x 2 = 6 and 6 ÷ 2 = 3 </a:t>
            </a:r>
          </a:p>
          <a:p>
            <a:r>
              <a:rPr lang="en-GB" dirty="0"/>
              <a:t>4 x 2 = 8 and 8 ÷ 2 = 4 </a:t>
            </a:r>
          </a:p>
          <a:p>
            <a:r>
              <a:rPr lang="en-GB" dirty="0"/>
              <a:t>5 x 2 = 10 and 10 ÷ 2 = 5 </a:t>
            </a:r>
          </a:p>
          <a:p>
            <a:r>
              <a:rPr lang="en-GB" dirty="0"/>
              <a:t>6 x 2 = 12 and 12 ÷ 2 = 6 </a:t>
            </a:r>
          </a:p>
          <a:p>
            <a:r>
              <a:rPr lang="en-GB" dirty="0"/>
              <a:t>7 x 2 = 14 and 14 ÷ 2 = 7 </a:t>
            </a:r>
          </a:p>
          <a:p>
            <a:r>
              <a:rPr lang="en-GB" dirty="0"/>
              <a:t>8 x 2 = 16 and 16 ÷ 2 = 8 </a:t>
            </a:r>
          </a:p>
          <a:p>
            <a:r>
              <a:rPr lang="en-GB" dirty="0"/>
              <a:t>9 x 2 = 18 and 18 ÷ 2 = 20 </a:t>
            </a:r>
          </a:p>
          <a:p>
            <a:r>
              <a:rPr lang="en-GB" dirty="0"/>
              <a:t>10 x 2 = 20 and 20 ÷ 2 = 10 </a:t>
            </a:r>
          </a:p>
          <a:p>
            <a:r>
              <a:rPr lang="en-GB" dirty="0"/>
              <a:t>11 x 2 = 22 and 22 ÷ 2 = 11 </a:t>
            </a:r>
          </a:p>
          <a:p>
            <a:r>
              <a:rPr lang="en-GB" dirty="0"/>
              <a:t>12 x 2 = 24 and 24 ÷ 2 = 12 </a:t>
            </a:r>
            <a:endParaRPr lang="en-GB" dirty="0">
              <a:solidFill>
                <a:schemeClr val="bg1"/>
              </a:solidFill>
            </a:endParaRPr>
          </a:p>
        </p:txBody>
      </p:sp>
    </p:spTree>
    <p:extLst>
      <p:ext uri="{BB962C8B-B14F-4D97-AF65-F5344CB8AC3E}">
        <p14:creationId xmlns:p14="http://schemas.microsoft.com/office/powerpoint/2010/main" val="10169570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4A97B-4E04-4663-8E4F-053D5A295069}"/>
              </a:ext>
            </a:extLst>
          </p:cNvPr>
          <p:cNvSpPr>
            <a:spLocks noGrp="1"/>
          </p:cNvSpPr>
          <p:nvPr>
            <p:ph type="title"/>
          </p:nvPr>
        </p:nvSpPr>
        <p:spPr>
          <a:xfrm>
            <a:off x="3182816" y="83772"/>
            <a:ext cx="10515600" cy="1885705"/>
          </a:xfrm>
        </p:spPr>
        <p:txBody>
          <a:bodyPr>
            <a:normAutofit fontScale="90000"/>
          </a:bodyPr>
          <a:lstStyle/>
          <a:p>
            <a:pPr algn="ctr"/>
            <a:r>
              <a:rPr lang="en-GB" b="1" dirty="0">
                <a:solidFill>
                  <a:schemeClr val="bg1"/>
                </a:solidFill>
              </a:rPr>
              <a:t>Number Missions </a:t>
            </a:r>
            <a:br>
              <a:rPr lang="en-GB" b="1" dirty="0">
                <a:solidFill>
                  <a:schemeClr val="bg1"/>
                </a:solidFill>
              </a:rPr>
            </a:br>
            <a:r>
              <a:rPr lang="en-GB" b="1" dirty="0">
                <a:solidFill>
                  <a:schemeClr val="bg1"/>
                </a:solidFill>
              </a:rPr>
              <a:t>Year 1 and 2</a:t>
            </a:r>
            <a:br>
              <a:rPr lang="en-GB" b="1" dirty="0">
                <a:solidFill>
                  <a:schemeClr val="bg1"/>
                </a:solidFill>
              </a:rPr>
            </a:br>
            <a:r>
              <a:rPr lang="en-GB" b="1" dirty="0">
                <a:solidFill>
                  <a:schemeClr val="bg1"/>
                </a:solidFill>
              </a:rPr>
              <a:t>Reception in summer term</a:t>
            </a:r>
          </a:p>
        </p:txBody>
      </p:sp>
      <p:pic>
        <p:nvPicPr>
          <p:cNvPr id="5" name="Content Placeholder 4">
            <a:extLst>
              <a:ext uri="{FF2B5EF4-FFF2-40B4-BE49-F238E27FC236}">
                <a16:creationId xmlns:a16="http://schemas.microsoft.com/office/drawing/2014/main" id="{6867E17F-EBC9-4726-B980-7E80B8C51ABB}"/>
              </a:ext>
            </a:extLst>
          </p:cNvPr>
          <p:cNvPicPr>
            <a:picLocks noGrp="1" noChangeAspect="1"/>
          </p:cNvPicPr>
          <p:nvPr>
            <p:ph idx="1"/>
          </p:nvPr>
        </p:nvPicPr>
        <p:blipFill>
          <a:blip r:embed="rId2"/>
          <a:stretch>
            <a:fillRect/>
          </a:stretch>
        </p:blipFill>
        <p:spPr>
          <a:xfrm>
            <a:off x="138818" y="83772"/>
            <a:ext cx="4538690" cy="6676751"/>
          </a:xfrm>
        </p:spPr>
      </p:pic>
    </p:spTree>
    <p:extLst>
      <p:ext uri="{BB962C8B-B14F-4D97-AF65-F5344CB8AC3E}">
        <p14:creationId xmlns:p14="http://schemas.microsoft.com/office/powerpoint/2010/main" val="32329193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6015C-C6F8-44C8-8413-3EAA2F89A6F2}"/>
              </a:ext>
            </a:extLst>
          </p:cNvPr>
          <p:cNvSpPr>
            <a:spLocks noGrp="1"/>
          </p:cNvSpPr>
          <p:nvPr>
            <p:ph type="title"/>
          </p:nvPr>
        </p:nvSpPr>
        <p:spPr/>
        <p:txBody>
          <a:bodyPr/>
          <a:lstStyle/>
          <a:p>
            <a:pPr algn="ctr"/>
            <a:r>
              <a:rPr lang="en-GB" b="1" dirty="0">
                <a:solidFill>
                  <a:schemeClr val="bg1"/>
                </a:solidFill>
              </a:rPr>
              <a:t>Year 3</a:t>
            </a:r>
          </a:p>
        </p:txBody>
      </p:sp>
      <p:sp>
        <p:nvSpPr>
          <p:cNvPr id="3" name="Content Placeholder 2">
            <a:extLst>
              <a:ext uri="{FF2B5EF4-FFF2-40B4-BE49-F238E27FC236}">
                <a16:creationId xmlns:a16="http://schemas.microsoft.com/office/drawing/2014/main" id="{66A61EEE-CF1D-4A50-95B4-8D9BF6613B0B}"/>
              </a:ext>
            </a:extLst>
          </p:cNvPr>
          <p:cNvSpPr>
            <a:spLocks noGrp="1"/>
          </p:cNvSpPr>
          <p:nvPr>
            <p:ph idx="1"/>
          </p:nvPr>
        </p:nvSpPr>
        <p:spPr/>
        <p:txBody>
          <a:bodyPr>
            <a:normAutofit/>
          </a:bodyPr>
          <a:lstStyle/>
          <a:p>
            <a:r>
              <a:rPr lang="en-GB" dirty="0"/>
              <a:t>In Year 3 children learn multiplication and related division facts for the 3, 4 and 8 times tables. </a:t>
            </a:r>
          </a:p>
          <a:p>
            <a:r>
              <a:rPr lang="en-GB" dirty="0"/>
              <a:t>Children will also be taught the connection between the 2, 4 and 8 times tables through doubling and halving. </a:t>
            </a:r>
          </a:p>
          <a:p>
            <a:r>
              <a:rPr lang="en-GB" dirty="0"/>
              <a:t>(so if 2 x 3 = 6 then 4 x 3 = 12 ).</a:t>
            </a:r>
            <a:endParaRPr lang="en-GB" dirty="0">
              <a:solidFill>
                <a:schemeClr val="bg1"/>
              </a:solidFill>
            </a:endParaRPr>
          </a:p>
        </p:txBody>
      </p:sp>
    </p:spTree>
    <p:extLst>
      <p:ext uri="{BB962C8B-B14F-4D97-AF65-F5344CB8AC3E}">
        <p14:creationId xmlns:p14="http://schemas.microsoft.com/office/powerpoint/2010/main" val="8664462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0F48A8-3334-4699-BC5B-653FF47F6646}"/>
              </a:ext>
            </a:extLst>
          </p:cNvPr>
          <p:cNvSpPr>
            <a:spLocks noGrp="1"/>
          </p:cNvSpPr>
          <p:nvPr>
            <p:ph type="title"/>
          </p:nvPr>
        </p:nvSpPr>
        <p:spPr/>
        <p:txBody>
          <a:bodyPr/>
          <a:lstStyle/>
          <a:p>
            <a:pPr algn="ctr"/>
            <a:r>
              <a:rPr lang="en-GB" b="1" dirty="0">
                <a:solidFill>
                  <a:schemeClr val="bg1"/>
                </a:solidFill>
              </a:rPr>
              <a:t>Riverview Times Table Challenges</a:t>
            </a:r>
          </a:p>
        </p:txBody>
      </p:sp>
      <p:graphicFrame>
        <p:nvGraphicFramePr>
          <p:cNvPr id="5" name="Table 4">
            <a:extLst>
              <a:ext uri="{FF2B5EF4-FFF2-40B4-BE49-F238E27FC236}">
                <a16:creationId xmlns:a16="http://schemas.microsoft.com/office/drawing/2014/main" id="{1A45C9F7-2560-443C-ACCD-CDD8A7372497}"/>
              </a:ext>
            </a:extLst>
          </p:cNvPr>
          <p:cNvGraphicFramePr>
            <a:graphicFrameLocks noGrp="1"/>
          </p:cNvGraphicFramePr>
          <p:nvPr>
            <p:extLst>
              <p:ext uri="{D42A27DB-BD31-4B8C-83A1-F6EECF244321}">
                <p14:modId xmlns:p14="http://schemas.microsoft.com/office/powerpoint/2010/main" val="2075667254"/>
              </p:ext>
            </p:extLst>
          </p:nvPr>
        </p:nvGraphicFramePr>
        <p:xfrm>
          <a:off x="1344160" y="1427026"/>
          <a:ext cx="9503679" cy="4777361"/>
        </p:xfrm>
        <a:graphic>
          <a:graphicData uri="http://schemas.openxmlformats.org/drawingml/2006/table">
            <a:tbl>
              <a:tblPr firstRow="1" firstCol="1" lastRow="1" lastCol="1" bandRow="1" bandCol="1"/>
              <a:tblGrid>
                <a:gridCol w="1196651">
                  <a:extLst>
                    <a:ext uri="{9D8B030D-6E8A-4147-A177-3AD203B41FA5}">
                      <a16:colId xmlns:a16="http://schemas.microsoft.com/office/drawing/2014/main" val="4080986374"/>
                    </a:ext>
                  </a:extLst>
                </a:gridCol>
                <a:gridCol w="2741745">
                  <a:extLst>
                    <a:ext uri="{9D8B030D-6E8A-4147-A177-3AD203B41FA5}">
                      <a16:colId xmlns:a16="http://schemas.microsoft.com/office/drawing/2014/main" val="4049718570"/>
                    </a:ext>
                  </a:extLst>
                </a:gridCol>
                <a:gridCol w="2202720">
                  <a:extLst>
                    <a:ext uri="{9D8B030D-6E8A-4147-A177-3AD203B41FA5}">
                      <a16:colId xmlns:a16="http://schemas.microsoft.com/office/drawing/2014/main" val="1177701940"/>
                    </a:ext>
                  </a:extLst>
                </a:gridCol>
                <a:gridCol w="1043695">
                  <a:extLst>
                    <a:ext uri="{9D8B030D-6E8A-4147-A177-3AD203B41FA5}">
                      <a16:colId xmlns:a16="http://schemas.microsoft.com/office/drawing/2014/main" val="3425071473"/>
                    </a:ext>
                  </a:extLst>
                </a:gridCol>
                <a:gridCol w="2318868">
                  <a:extLst>
                    <a:ext uri="{9D8B030D-6E8A-4147-A177-3AD203B41FA5}">
                      <a16:colId xmlns:a16="http://schemas.microsoft.com/office/drawing/2014/main" val="2732461575"/>
                    </a:ext>
                  </a:extLst>
                </a:gridCol>
              </a:tblGrid>
              <a:tr h="412989">
                <a:tc>
                  <a:txBody>
                    <a:bodyPr/>
                    <a:lstStyle/>
                    <a:p>
                      <a:pPr algn="ctr">
                        <a:lnSpc>
                          <a:spcPct val="107000"/>
                        </a:lnSpc>
                        <a:spcAft>
                          <a:spcPts val="800"/>
                        </a:spcAft>
                      </a:pPr>
                      <a:r>
                        <a:rPr lang="en-GB" sz="1600" b="1" dirty="0">
                          <a:effectLst/>
                          <a:latin typeface="Comic Sans MS" panose="030F0702030302020204" pitchFamily="66" charset="0"/>
                          <a:ea typeface="Calibri" panose="020F0502020204030204" pitchFamily="34" charset="0"/>
                          <a:cs typeface="Times New Roman" panose="02020603050405020304" pitchFamily="18" charset="0"/>
                        </a:rPr>
                        <a:t>Award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1600" b="1">
                          <a:effectLst/>
                          <a:latin typeface="Comic Sans MS" panose="030F0702030302020204" pitchFamily="66" charset="0"/>
                          <a:ea typeface="Calibri" panose="020F0502020204030204" pitchFamily="34" charset="0"/>
                          <a:cs typeface="Times New Roman" panose="02020603050405020304" pitchFamily="18" charset="0"/>
                        </a:rPr>
                        <a:t>Multiplication/Division Range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1600" b="1">
                          <a:effectLst/>
                          <a:latin typeface="Comic Sans MS" panose="030F0702030302020204" pitchFamily="66" charset="0"/>
                          <a:ea typeface="Calibri" panose="020F0502020204030204" pitchFamily="34" charset="0"/>
                          <a:cs typeface="Times New Roman" panose="02020603050405020304" pitchFamily="18" charset="0"/>
                        </a:rPr>
                        <a:t>Number of Questions</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1600" b="1">
                          <a:effectLst/>
                          <a:latin typeface="Comic Sans MS" panose="030F0702030302020204" pitchFamily="66" charset="0"/>
                          <a:ea typeface="Calibri" panose="020F0502020204030204" pitchFamily="34" charset="0"/>
                          <a:cs typeface="Times New Roman" panose="02020603050405020304" pitchFamily="18" charset="0"/>
                        </a:rPr>
                        <a:t>Time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1600" b="1">
                          <a:effectLst/>
                          <a:latin typeface="Comic Sans MS" panose="030F0702030302020204" pitchFamily="66" charset="0"/>
                          <a:ea typeface="Calibri" panose="020F0502020204030204" pitchFamily="34" charset="0"/>
                          <a:cs typeface="Times New Roman" panose="02020603050405020304" pitchFamily="18" charset="0"/>
                        </a:rPr>
                        <a:t>Questions per Minute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1313652"/>
                  </a:ext>
                </a:extLst>
              </a:tr>
              <a:tr h="1091341">
                <a:tc>
                  <a:txBody>
                    <a:bodyPr/>
                    <a:lstStyle/>
                    <a:p>
                      <a:pPr>
                        <a:lnSpc>
                          <a:spcPct val="107000"/>
                        </a:lnSpc>
                        <a:spcAft>
                          <a:spcPts val="800"/>
                        </a:spcAft>
                      </a:pPr>
                      <a:r>
                        <a:rPr lang="en-GB" sz="1600" b="1"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Bronze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5911"/>
                    </a:solidFill>
                  </a:tcPr>
                </a:tc>
                <a:tc>
                  <a:txBody>
                    <a:bodyPr/>
                    <a:lstStyle/>
                    <a:p>
                      <a:pPr>
                        <a:lnSpc>
                          <a:spcPct val="107000"/>
                        </a:lnSpc>
                        <a:spcAft>
                          <a:spcPts val="800"/>
                        </a:spcAft>
                      </a:pPr>
                      <a:r>
                        <a:rPr lang="en-GB" sz="1600" b="1"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2x 5x 10x</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5911"/>
                    </a:solidFill>
                  </a:tcPr>
                </a:tc>
                <a:tc>
                  <a:txBody>
                    <a:bodyPr/>
                    <a:lstStyle/>
                    <a:p>
                      <a:pPr>
                        <a:lnSpc>
                          <a:spcPct val="107000"/>
                        </a:lnSpc>
                        <a:spcAft>
                          <a:spcPts val="800"/>
                        </a:spcAft>
                      </a:pPr>
                      <a:r>
                        <a:rPr lang="en-GB" sz="1600" b="1"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24</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5911"/>
                    </a:solidFill>
                  </a:tcPr>
                </a:tc>
                <a:tc>
                  <a:txBody>
                    <a:bodyPr/>
                    <a:lstStyle/>
                    <a:p>
                      <a:pPr>
                        <a:lnSpc>
                          <a:spcPct val="107000"/>
                        </a:lnSpc>
                        <a:spcAft>
                          <a:spcPts val="800"/>
                        </a:spcAft>
                      </a:pPr>
                      <a:r>
                        <a:rPr lang="en-GB" sz="1600" b="1">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3 mins</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5911"/>
                    </a:solidFill>
                  </a:tcPr>
                </a:tc>
                <a:tc>
                  <a:txBody>
                    <a:bodyPr/>
                    <a:lstStyle/>
                    <a:p>
                      <a:pPr>
                        <a:lnSpc>
                          <a:spcPct val="107000"/>
                        </a:lnSpc>
                        <a:spcAft>
                          <a:spcPts val="800"/>
                        </a:spcAft>
                      </a:pPr>
                      <a:r>
                        <a:rPr lang="en-GB" sz="1600" b="1">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8</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a:effectLst/>
                          <a:latin typeface="Comic Sans MS" panose="030F0702030302020204" pitchFamily="66"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5911"/>
                    </a:solidFill>
                  </a:tcPr>
                </a:tc>
                <a:extLst>
                  <a:ext uri="{0D108BD9-81ED-4DB2-BD59-A6C34878D82A}">
                    <a16:rowId xmlns:a16="http://schemas.microsoft.com/office/drawing/2014/main" val="56184852"/>
                  </a:ext>
                </a:extLst>
              </a:tr>
              <a:tr h="412989">
                <a:tc>
                  <a:txBody>
                    <a:bodyPr/>
                    <a:lstStyle/>
                    <a:p>
                      <a:pPr>
                        <a:lnSpc>
                          <a:spcPct val="107000"/>
                        </a:lnSpc>
                        <a:spcAft>
                          <a:spcPts val="800"/>
                        </a:spcAft>
                      </a:pPr>
                      <a:r>
                        <a:rPr lang="en-GB" sz="1600" b="1">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Silver</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a:lnSpc>
                          <a:spcPct val="107000"/>
                        </a:lnSpc>
                        <a:spcAft>
                          <a:spcPts val="800"/>
                        </a:spcAft>
                      </a:pPr>
                      <a:r>
                        <a:rPr lang="en-GB" sz="1600" b="1"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As above plus 3x 4x 8x</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a:lnSpc>
                          <a:spcPct val="107000"/>
                        </a:lnSpc>
                        <a:spcAft>
                          <a:spcPts val="800"/>
                        </a:spcAft>
                      </a:pPr>
                      <a:r>
                        <a:rPr lang="en-GB" sz="1600" b="1">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36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a:lnSpc>
                          <a:spcPct val="107000"/>
                        </a:lnSpc>
                        <a:spcAft>
                          <a:spcPts val="800"/>
                        </a:spcAft>
                      </a:pPr>
                      <a:r>
                        <a:rPr lang="en-GB" sz="1600" b="1">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3 mins</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a:lnSpc>
                          <a:spcPct val="107000"/>
                        </a:lnSpc>
                        <a:spcAft>
                          <a:spcPts val="800"/>
                        </a:spcAft>
                      </a:pPr>
                      <a:r>
                        <a:rPr lang="en-GB" sz="1600" b="1">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12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extLst>
                  <a:ext uri="{0D108BD9-81ED-4DB2-BD59-A6C34878D82A}">
                    <a16:rowId xmlns:a16="http://schemas.microsoft.com/office/drawing/2014/main" val="519406395"/>
                  </a:ext>
                </a:extLst>
              </a:tr>
              <a:tr h="1091341">
                <a:tc>
                  <a:txBody>
                    <a:bodyPr/>
                    <a:lstStyle/>
                    <a:p>
                      <a:pPr>
                        <a:lnSpc>
                          <a:spcPct val="107000"/>
                        </a:lnSpc>
                        <a:spcAft>
                          <a:spcPts val="800"/>
                        </a:spcAft>
                      </a:pPr>
                      <a:r>
                        <a:rPr lang="en-GB" sz="1600" b="1">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Gold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a:effectLst/>
                          <a:latin typeface="Comic Sans MS" panose="030F0702030302020204" pitchFamily="66"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8F00"/>
                    </a:solidFill>
                  </a:tcPr>
                </a:tc>
                <a:tc>
                  <a:txBody>
                    <a:bodyPr/>
                    <a:lstStyle/>
                    <a:p>
                      <a:pPr>
                        <a:lnSpc>
                          <a:spcPct val="107000"/>
                        </a:lnSpc>
                        <a:spcAft>
                          <a:spcPts val="800"/>
                        </a:spcAft>
                      </a:pPr>
                      <a:r>
                        <a:rPr lang="en-GB" sz="1600" b="1"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As above plus 6x 7x 11x</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8F00"/>
                    </a:solidFill>
                  </a:tcPr>
                </a:tc>
                <a:tc>
                  <a:txBody>
                    <a:bodyPr/>
                    <a:lstStyle/>
                    <a:p>
                      <a:pPr>
                        <a:lnSpc>
                          <a:spcPct val="107000"/>
                        </a:lnSpc>
                        <a:spcAft>
                          <a:spcPts val="800"/>
                        </a:spcAft>
                      </a:pPr>
                      <a:r>
                        <a:rPr lang="en-GB" sz="1600" b="1"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48</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8F00"/>
                    </a:solidFill>
                  </a:tcPr>
                </a:tc>
                <a:tc>
                  <a:txBody>
                    <a:bodyPr/>
                    <a:lstStyle/>
                    <a:p>
                      <a:pPr>
                        <a:lnSpc>
                          <a:spcPct val="107000"/>
                        </a:lnSpc>
                        <a:spcAft>
                          <a:spcPts val="800"/>
                        </a:spcAft>
                      </a:pPr>
                      <a:r>
                        <a:rPr lang="en-GB" sz="1600" b="1">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3 mins</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8F00"/>
                    </a:solidFill>
                  </a:tcPr>
                </a:tc>
                <a:tc>
                  <a:txBody>
                    <a:bodyPr/>
                    <a:lstStyle/>
                    <a:p>
                      <a:pPr>
                        <a:lnSpc>
                          <a:spcPct val="107000"/>
                        </a:lnSpc>
                        <a:spcAft>
                          <a:spcPts val="800"/>
                        </a:spcAft>
                      </a:pPr>
                      <a:r>
                        <a:rPr lang="en-GB" sz="1600" b="1">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16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8F00"/>
                    </a:solidFill>
                  </a:tcPr>
                </a:tc>
                <a:extLst>
                  <a:ext uri="{0D108BD9-81ED-4DB2-BD59-A6C34878D82A}">
                    <a16:rowId xmlns:a16="http://schemas.microsoft.com/office/drawing/2014/main" val="1248331223"/>
                  </a:ext>
                </a:extLst>
              </a:tr>
              <a:tr h="412989">
                <a:tc>
                  <a:txBody>
                    <a:bodyPr/>
                    <a:lstStyle/>
                    <a:p>
                      <a:pPr>
                        <a:lnSpc>
                          <a:spcPct val="107000"/>
                        </a:lnSpc>
                        <a:spcAft>
                          <a:spcPts val="800"/>
                        </a:spcAft>
                      </a:pPr>
                      <a:r>
                        <a:rPr lang="en-GB" sz="1600" b="1">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Platinum</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nSpc>
                          <a:spcPct val="107000"/>
                        </a:lnSpc>
                        <a:spcAft>
                          <a:spcPts val="800"/>
                        </a:spcAft>
                      </a:pPr>
                      <a:r>
                        <a:rPr lang="en-GB" sz="1600" b="1">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All up to 12x12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nSpc>
                          <a:spcPct val="107000"/>
                        </a:lnSpc>
                        <a:spcAft>
                          <a:spcPts val="800"/>
                        </a:spcAft>
                      </a:pPr>
                      <a:r>
                        <a:rPr lang="en-GB" sz="1600" b="1">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60</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nSpc>
                          <a:spcPct val="107000"/>
                        </a:lnSpc>
                        <a:spcAft>
                          <a:spcPts val="800"/>
                        </a:spcAft>
                      </a:pPr>
                      <a:r>
                        <a:rPr lang="en-GB" sz="1600" b="1">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3 mins</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nSpc>
                          <a:spcPct val="107000"/>
                        </a:lnSpc>
                        <a:spcAft>
                          <a:spcPts val="800"/>
                        </a:spcAft>
                      </a:pPr>
                      <a:r>
                        <a:rPr lang="en-GB" sz="1600" b="1">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20</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937962031"/>
                  </a:ext>
                </a:extLst>
              </a:tr>
              <a:tr h="412989">
                <a:tc>
                  <a:txBody>
                    <a:bodyPr/>
                    <a:lstStyle/>
                    <a:p>
                      <a:pPr>
                        <a:lnSpc>
                          <a:spcPct val="107000"/>
                        </a:lnSpc>
                        <a:spcAft>
                          <a:spcPts val="800"/>
                        </a:spcAft>
                      </a:pPr>
                      <a:r>
                        <a:rPr lang="en-GB" sz="1600" b="1">
                          <a:effectLst/>
                          <a:latin typeface="Comic Sans MS" panose="030F0702030302020204" pitchFamily="66" charset="0"/>
                          <a:ea typeface="Calibri" panose="020F0502020204030204" pitchFamily="34" charset="0"/>
                          <a:cs typeface="Times New Roman" panose="02020603050405020304" pitchFamily="18" charset="0"/>
                        </a:rPr>
                        <a:t>Diamond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b="1">
                          <a:effectLst/>
                          <a:latin typeface="Comic Sans MS" panose="030F0702030302020204" pitchFamily="66" charset="0"/>
                          <a:ea typeface="Calibri" panose="020F0502020204030204" pitchFamily="34" charset="0"/>
                          <a:cs typeface="Times New Roman" panose="02020603050405020304" pitchFamily="18" charset="0"/>
                        </a:rPr>
                        <a:t>All up to 12x12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b="1" dirty="0">
                          <a:effectLst/>
                          <a:latin typeface="Comic Sans MS" panose="030F0702030302020204" pitchFamily="66" charset="0"/>
                          <a:ea typeface="Calibri" panose="020F0502020204030204" pitchFamily="34" charset="0"/>
                          <a:cs typeface="Times New Roman" panose="02020603050405020304" pitchFamily="18" charset="0"/>
                        </a:rPr>
                        <a:t>100 questions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b="1">
                          <a:effectLst/>
                          <a:latin typeface="Comic Sans MS" panose="030F0702030302020204" pitchFamily="66" charset="0"/>
                          <a:ea typeface="Calibri" panose="020F0502020204030204" pitchFamily="34" charset="0"/>
                          <a:cs typeface="Times New Roman" panose="02020603050405020304" pitchFamily="18" charset="0"/>
                        </a:rPr>
                        <a:t>4 mins</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b="1">
                          <a:effectLst/>
                          <a:latin typeface="Comic Sans MS" panose="030F0702030302020204" pitchFamily="66" charset="0"/>
                          <a:ea typeface="Calibri" panose="020F0502020204030204" pitchFamily="34" charset="0"/>
                          <a:cs typeface="Times New Roman" panose="02020603050405020304" pitchFamily="18" charset="0"/>
                        </a:rPr>
                        <a:t>25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56878929"/>
                  </a:ext>
                </a:extLst>
              </a:tr>
              <a:tr h="846061">
                <a:tc>
                  <a:txBody>
                    <a:bodyPr/>
                    <a:lstStyle/>
                    <a:p>
                      <a:pPr>
                        <a:lnSpc>
                          <a:spcPct val="107000"/>
                        </a:lnSpc>
                        <a:spcAft>
                          <a:spcPts val="800"/>
                        </a:spcAft>
                      </a:pPr>
                      <a:r>
                        <a:rPr lang="en-GB" sz="1600" b="1">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Ultimate Challenge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nSpc>
                          <a:spcPct val="107000"/>
                        </a:lnSpc>
                        <a:spcAft>
                          <a:spcPts val="800"/>
                        </a:spcAft>
                      </a:pPr>
                      <a:r>
                        <a:rPr lang="en-GB" sz="1600" b="1">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All up to 12x12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nSpc>
                          <a:spcPct val="107000"/>
                        </a:lnSpc>
                        <a:spcAft>
                          <a:spcPts val="800"/>
                        </a:spcAft>
                      </a:pPr>
                      <a:r>
                        <a:rPr lang="en-GB" sz="1600" b="1" dirty="0">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144 questions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nSpc>
                          <a:spcPct val="107000"/>
                        </a:lnSpc>
                        <a:spcAft>
                          <a:spcPts val="800"/>
                        </a:spcAft>
                      </a:pPr>
                      <a:r>
                        <a:rPr lang="en-GB" sz="1600" b="1" dirty="0">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4 mins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nSpc>
                          <a:spcPct val="107000"/>
                        </a:lnSpc>
                        <a:spcAft>
                          <a:spcPts val="800"/>
                        </a:spcAft>
                      </a:pPr>
                      <a:r>
                        <a:rPr lang="en-GB" sz="1600" b="1" dirty="0">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36</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3971377319"/>
                  </a:ext>
                </a:extLst>
              </a:tr>
            </a:tbl>
          </a:graphicData>
        </a:graphic>
      </p:graphicFrame>
      <p:sp>
        <p:nvSpPr>
          <p:cNvPr id="8" name="TextBox 7">
            <a:extLst>
              <a:ext uri="{FF2B5EF4-FFF2-40B4-BE49-F238E27FC236}">
                <a16:creationId xmlns:a16="http://schemas.microsoft.com/office/drawing/2014/main" id="{5DFCA9D5-E6F4-4649-BD95-6D66948390DB}"/>
              </a:ext>
            </a:extLst>
          </p:cNvPr>
          <p:cNvSpPr txBox="1"/>
          <p:nvPr/>
        </p:nvSpPr>
        <p:spPr>
          <a:xfrm>
            <a:off x="8428892" y="6353908"/>
            <a:ext cx="3669323" cy="369332"/>
          </a:xfrm>
          <a:prstGeom prst="rect">
            <a:avLst/>
          </a:prstGeom>
          <a:noFill/>
        </p:spPr>
        <p:txBody>
          <a:bodyPr wrap="square" rtlCol="0">
            <a:spAutoFit/>
          </a:bodyPr>
          <a:lstStyle/>
          <a:p>
            <a:r>
              <a:rPr lang="en-GB" dirty="0"/>
              <a:t>Current champion 1m 39 seconds</a:t>
            </a:r>
          </a:p>
        </p:txBody>
      </p:sp>
    </p:spTree>
    <p:extLst>
      <p:ext uri="{BB962C8B-B14F-4D97-AF65-F5344CB8AC3E}">
        <p14:creationId xmlns:p14="http://schemas.microsoft.com/office/powerpoint/2010/main" val="36526713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6015C-C6F8-44C8-8413-3EAA2F89A6F2}"/>
              </a:ext>
            </a:extLst>
          </p:cNvPr>
          <p:cNvSpPr>
            <a:spLocks noGrp="1"/>
          </p:cNvSpPr>
          <p:nvPr>
            <p:ph type="title"/>
          </p:nvPr>
        </p:nvSpPr>
        <p:spPr/>
        <p:txBody>
          <a:bodyPr/>
          <a:lstStyle/>
          <a:p>
            <a:pPr algn="ctr"/>
            <a:r>
              <a:rPr lang="en-GB" b="1" dirty="0">
                <a:solidFill>
                  <a:schemeClr val="bg1"/>
                </a:solidFill>
              </a:rPr>
              <a:t>Year 4</a:t>
            </a:r>
          </a:p>
        </p:txBody>
      </p:sp>
      <p:sp>
        <p:nvSpPr>
          <p:cNvPr id="3" name="Content Placeholder 2">
            <a:extLst>
              <a:ext uri="{FF2B5EF4-FFF2-40B4-BE49-F238E27FC236}">
                <a16:creationId xmlns:a16="http://schemas.microsoft.com/office/drawing/2014/main" id="{66A61EEE-CF1D-4A50-95B4-8D9BF6613B0B}"/>
              </a:ext>
            </a:extLst>
          </p:cNvPr>
          <p:cNvSpPr>
            <a:spLocks noGrp="1"/>
          </p:cNvSpPr>
          <p:nvPr>
            <p:ph idx="1"/>
          </p:nvPr>
        </p:nvSpPr>
        <p:spPr/>
        <p:txBody>
          <a:bodyPr>
            <a:normAutofit/>
          </a:bodyPr>
          <a:lstStyle/>
          <a:p>
            <a:r>
              <a:rPr lang="en-GB" dirty="0"/>
              <a:t>In Year 4 children learn multiplication and related division facts for the 6, 7, 9, 11 and 12 times tables so that they know them all. </a:t>
            </a:r>
          </a:p>
          <a:p>
            <a:r>
              <a:rPr lang="en-GB" dirty="0"/>
              <a:t>From this year, there is a multiplication tables check test at the end of Year 4.</a:t>
            </a:r>
            <a:endParaRPr lang="en-GB" dirty="0">
              <a:solidFill>
                <a:schemeClr val="bg1"/>
              </a:solidFill>
            </a:endParaRPr>
          </a:p>
        </p:txBody>
      </p:sp>
      <p:pic>
        <p:nvPicPr>
          <p:cNvPr id="1026" name="Picture 2" descr="Image result for TTRS Logo">
            <a:extLst>
              <a:ext uri="{FF2B5EF4-FFF2-40B4-BE49-F238E27FC236}">
                <a16:creationId xmlns:a16="http://schemas.microsoft.com/office/drawing/2014/main" id="{9BEE7C15-23BD-41CC-93E0-7016DCE114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6290" y="3579935"/>
            <a:ext cx="3419420" cy="2597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69699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F8BD41-FCBE-448C-8B6A-5FC806C1744B}"/>
              </a:ext>
            </a:extLst>
          </p:cNvPr>
          <p:cNvSpPr>
            <a:spLocks noGrp="1"/>
          </p:cNvSpPr>
          <p:nvPr>
            <p:ph idx="1"/>
          </p:nvPr>
        </p:nvSpPr>
        <p:spPr>
          <a:xfrm>
            <a:off x="838200" y="2599348"/>
            <a:ext cx="10515600" cy="4351338"/>
          </a:xfrm>
        </p:spPr>
        <p:txBody>
          <a:bodyPr/>
          <a:lstStyle/>
          <a:p>
            <a:r>
              <a:rPr lang="en-GB" dirty="0"/>
              <a:t>9 times table trick </a:t>
            </a:r>
          </a:p>
          <a:p>
            <a:r>
              <a:rPr lang="en-GB" dirty="0"/>
              <a:t>Hold both hands up in front of you. Whatever you’re multiplying by (for example 9), hold down that finger. </a:t>
            </a:r>
          </a:p>
          <a:p>
            <a:r>
              <a:rPr lang="en-GB" dirty="0"/>
              <a:t>The fingers to the left of the bent finger are the tens (in this case 80), and the fingers to the right the ones (in this case 1 ) 9 x 9 = 81. </a:t>
            </a:r>
          </a:p>
          <a:p>
            <a:pPr marL="0" indent="0">
              <a:buNone/>
            </a:pPr>
            <a:r>
              <a:rPr lang="en-GB" dirty="0">
                <a:solidFill>
                  <a:schemeClr val="bg1"/>
                </a:solidFill>
              </a:rPr>
              <a:t>All times tables </a:t>
            </a:r>
          </a:p>
          <a:p>
            <a:r>
              <a:rPr lang="en-GB" dirty="0"/>
              <a:t>Make up rhymes and mnemonics, for example: Eight times eight fell on the floor, pick it up it's sixty four.</a:t>
            </a:r>
          </a:p>
        </p:txBody>
      </p:sp>
      <p:pic>
        <p:nvPicPr>
          <p:cNvPr id="5" name="Picture 4">
            <a:extLst>
              <a:ext uri="{FF2B5EF4-FFF2-40B4-BE49-F238E27FC236}">
                <a16:creationId xmlns:a16="http://schemas.microsoft.com/office/drawing/2014/main" id="{C8A95241-0027-407A-BFA7-DF093A7D7F0B}"/>
              </a:ext>
            </a:extLst>
          </p:cNvPr>
          <p:cNvPicPr>
            <a:picLocks noChangeAspect="1"/>
          </p:cNvPicPr>
          <p:nvPr/>
        </p:nvPicPr>
        <p:blipFill rotWithShape="1">
          <a:blip r:embed="rId2"/>
          <a:srcRect l="3575"/>
          <a:stretch/>
        </p:blipFill>
        <p:spPr>
          <a:xfrm>
            <a:off x="4454769" y="160948"/>
            <a:ext cx="5651894" cy="2863606"/>
          </a:xfrm>
          <a:prstGeom prst="rect">
            <a:avLst/>
          </a:prstGeom>
        </p:spPr>
      </p:pic>
    </p:spTree>
    <p:extLst>
      <p:ext uri="{BB962C8B-B14F-4D97-AF65-F5344CB8AC3E}">
        <p14:creationId xmlns:p14="http://schemas.microsoft.com/office/powerpoint/2010/main" val="40585175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60226-BD60-4742-9544-80B9353096D3}"/>
              </a:ext>
            </a:extLst>
          </p:cNvPr>
          <p:cNvSpPr>
            <a:spLocks noGrp="1"/>
          </p:cNvSpPr>
          <p:nvPr>
            <p:ph type="title"/>
          </p:nvPr>
        </p:nvSpPr>
        <p:spPr/>
        <p:txBody>
          <a:bodyPr/>
          <a:lstStyle/>
          <a:p>
            <a:pPr algn="ctr"/>
            <a:r>
              <a:rPr lang="en-GB" b="1" dirty="0">
                <a:solidFill>
                  <a:schemeClr val="bg1"/>
                </a:solidFill>
              </a:rPr>
              <a:t>Year 5 and 6</a:t>
            </a:r>
          </a:p>
        </p:txBody>
      </p:sp>
      <p:sp>
        <p:nvSpPr>
          <p:cNvPr id="3" name="Content Placeholder 2">
            <a:extLst>
              <a:ext uri="{FF2B5EF4-FFF2-40B4-BE49-F238E27FC236}">
                <a16:creationId xmlns:a16="http://schemas.microsoft.com/office/drawing/2014/main" id="{8FF36E4C-3715-4DA2-846C-D8CB647EA601}"/>
              </a:ext>
            </a:extLst>
          </p:cNvPr>
          <p:cNvSpPr>
            <a:spLocks noGrp="1"/>
          </p:cNvSpPr>
          <p:nvPr>
            <p:ph idx="1"/>
          </p:nvPr>
        </p:nvSpPr>
        <p:spPr/>
        <p:txBody>
          <a:bodyPr/>
          <a:lstStyle/>
          <a:p>
            <a:r>
              <a:rPr lang="en-GB" dirty="0"/>
              <a:t>In the last two years of KS2 children practise and improve their mental recall of multiplication and division facts up to 12 x 12. </a:t>
            </a:r>
          </a:p>
          <a:p>
            <a:r>
              <a:rPr lang="en-GB" dirty="0"/>
              <a:t>They will also use and apply these facts in more complex calculations.</a:t>
            </a:r>
          </a:p>
        </p:txBody>
      </p:sp>
      <p:pic>
        <p:nvPicPr>
          <p:cNvPr id="5" name="Picture 4">
            <a:extLst>
              <a:ext uri="{FF2B5EF4-FFF2-40B4-BE49-F238E27FC236}">
                <a16:creationId xmlns:a16="http://schemas.microsoft.com/office/drawing/2014/main" id="{B42516A0-FFED-40FD-A3C2-EA844972D41B}"/>
              </a:ext>
            </a:extLst>
          </p:cNvPr>
          <p:cNvPicPr>
            <a:picLocks noChangeAspect="1"/>
          </p:cNvPicPr>
          <p:nvPr/>
        </p:nvPicPr>
        <p:blipFill>
          <a:blip r:embed="rId2"/>
          <a:stretch>
            <a:fillRect/>
          </a:stretch>
        </p:blipFill>
        <p:spPr>
          <a:xfrm>
            <a:off x="4156929" y="3500804"/>
            <a:ext cx="4092116" cy="2676159"/>
          </a:xfrm>
          <a:prstGeom prst="rect">
            <a:avLst/>
          </a:prstGeom>
        </p:spPr>
      </p:pic>
    </p:spTree>
    <p:extLst>
      <p:ext uri="{BB962C8B-B14F-4D97-AF65-F5344CB8AC3E}">
        <p14:creationId xmlns:p14="http://schemas.microsoft.com/office/powerpoint/2010/main" val="38188778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712B2-6FB7-4C83-A06D-4F8A2E0289D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7957FE2-28F5-4A19-BBB1-28E655B6C442}"/>
              </a:ext>
            </a:extLst>
          </p:cNvPr>
          <p:cNvSpPr>
            <a:spLocks noGrp="1"/>
          </p:cNvSpPr>
          <p:nvPr>
            <p:ph idx="1"/>
          </p:nvPr>
        </p:nvSpPr>
        <p:spPr/>
        <p:txBody>
          <a:bodyPr/>
          <a:lstStyle/>
          <a:p>
            <a:r>
              <a:rPr lang="en-GB" dirty="0"/>
              <a:t>A firm knowledge of number bonds and multiplication and division facts are essential, especially as calculators are no longer allowed in Year 6 SATs. </a:t>
            </a:r>
          </a:p>
        </p:txBody>
      </p:sp>
    </p:spTree>
    <p:extLst>
      <p:ext uri="{BB962C8B-B14F-4D97-AF65-F5344CB8AC3E}">
        <p14:creationId xmlns:p14="http://schemas.microsoft.com/office/powerpoint/2010/main" val="1903474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5C85B-91F0-4FF7-84E4-9794060D2FDB}"/>
              </a:ext>
            </a:extLst>
          </p:cNvPr>
          <p:cNvSpPr>
            <a:spLocks noGrp="1"/>
          </p:cNvSpPr>
          <p:nvPr>
            <p:ph type="title"/>
          </p:nvPr>
        </p:nvSpPr>
        <p:spPr/>
        <p:txBody>
          <a:bodyPr/>
          <a:lstStyle/>
          <a:p>
            <a:pPr algn="ctr"/>
            <a:r>
              <a:rPr lang="en-GB" b="1" dirty="0">
                <a:solidFill>
                  <a:schemeClr val="bg1"/>
                </a:solidFill>
              </a:rPr>
              <a:t>Using what you know to help</a:t>
            </a:r>
          </a:p>
        </p:txBody>
      </p:sp>
      <p:sp>
        <p:nvSpPr>
          <p:cNvPr id="3" name="Content Placeholder 2">
            <a:extLst>
              <a:ext uri="{FF2B5EF4-FFF2-40B4-BE49-F238E27FC236}">
                <a16:creationId xmlns:a16="http://schemas.microsoft.com/office/drawing/2014/main" id="{68F551DC-49FD-46EF-A6E5-5C632AE73496}"/>
              </a:ext>
            </a:extLst>
          </p:cNvPr>
          <p:cNvSpPr>
            <a:spLocks noGrp="1"/>
          </p:cNvSpPr>
          <p:nvPr>
            <p:ph idx="1"/>
          </p:nvPr>
        </p:nvSpPr>
        <p:spPr/>
        <p:txBody>
          <a:bodyPr>
            <a:normAutofit lnSpcReduction="10000"/>
          </a:bodyPr>
          <a:lstStyle/>
          <a:p>
            <a:r>
              <a:rPr lang="en-GB" dirty="0"/>
              <a:t>Use what you know to help with what you don’t: </a:t>
            </a:r>
          </a:p>
          <a:p>
            <a:r>
              <a:rPr lang="en-GB" dirty="0"/>
              <a:t>Teachers tell children this from EYFS onwards, but it’s really important to remember it, even when doing maths at secondary school (and beyond). </a:t>
            </a:r>
          </a:p>
          <a:p>
            <a:r>
              <a:rPr lang="en-GB" dirty="0"/>
              <a:t>When working with numbers there are often patterns to be found which can really help you to work out calculations. </a:t>
            </a:r>
          </a:p>
          <a:p>
            <a:r>
              <a:rPr lang="en-GB" dirty="0"/>
              <a:t>For example: </a:t>
            </a:r>
          </a:p>
          <a:p>
            <a:pPr marL="0" indent="0">
              <a:buNone/>
            </a:pPr>
            <a:r>
              <a:rPr lang="en-GB" dirty="0"/>
              <a:t>                              </a:t>
            </a:r>
            <a:r>
              <a:rPr lang="en-GB" dirty="0">
                <a:solidFill>
                  <a:srgbClr val="FF0000"/>
                </a:solidFill>
              </a:rPr>
              <a:t>2</a:t>
            </a:r>
            <a:r>
              <a:rPr lang="en-GB" dirty="0"/>
              <a:t>.</a:t>
            </a:r>
            <a:r>
              <a:rPr lang="en-GB" dirty="0">
                <a:solidFill>
                  <a:srgbClr val="FFFF00"/>
                </a:solidFill>
              </a:rPr>
              <a:t>3</a:t>
            </a:r>
            <a:r>
              <a:rPr lang="en-GB" dirty="0"/>
              <a:t>0 + </a:t>
            </a:r>
            <a:r>
              <a:rPr lang="en-GB" dirty="0">
                <a:solidFill>
                  <a:srgbClr val="92D050"/>
                </a:solidFill>
              </a:rPr>
              <a:t>5</a:t>
            </a:r>
            <a:r>
              <a:rPr lang="en-GB" dirty="0"/>
              <a:t>.</a:t>
            </a:r>
            <a:r>
              <a:rPr lang="en-GB" dirty="0">
                <a:solidFill>
                  <a:srgbClr val="FFFF00"/>
                </a:solidFill>
              </a:rPr>
              <a:t>7</a:t>
            </a:r>
            <a:r>
              <a:rPr lang="en-GB" dirty="0"/>
              <a:t>0 </a:t>
            </a:r>
          </a:p>
          <a:p>
            <a:pPr marL="0" indent="0">
              <a:buNone/>
            </a:pPr>
            <a:r>
              <a:rPr lang="en-GB" dirty="0"/>
              <a:t>Note the number bond to 10 in the decimals, so that makes 1 </a:t>
            </a:r>
          </a:p>
          <a:p>
            <a:pPr marL="0" indent="0">
              <a:buNone/>
            </a:pPr>
            <a:r>
              <a:rPr lang="en-GB" dirty="0"/>
              <a:t>Add 1 to the two whole numbers: 2 + 5 + 1 = 8</a:t>
            </a:r>
          </a:p>
        </p:txBody>
      </p:sp>
    </p:spTree>
    <p:extLst>
      <p:ext uri="{BB962C8B-B14F-4D97-AF65-F5344CB8AC3E}">
        <p14:creationId xmlns:p14="http://schemas.microsoft.com/office/powerpoint/2010/main" val="36533373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E3E71F-2B9C-4A09-86CB-FB521CE5DDD6}"/>
              </a:ext>
            </a:extLst>
          </p:cNvPr>
          <p:cNvSpPr>
            <a:spLocks noGrp="1"/>
          </p:cNvSpPr>
          <p:nvPr>
            <p:ph type="title"/>
          </p:nvPr>
        </p:nvSpPr>
        <p:spPr/>
        <p:txBody>
          <a:bodyPr/>
          <a:lstStyle/>
          <a:p>
            <a:pPr algn="ctr"/>
            <a:r>
              <a:rPr lang="en-GB" b="1" dirty="0">
                <a:solidFill>
                  <a:schemeClr val="bg1"/>
                </a:solidFill>
              </a:rPr>
              <a:t>Checking answers – does that look right?</a:t>
            </a:r>
          </a:p>
        </p:txBody>
      </p:sp>
      <p:sp>
        <p:nvSpPr>
          <p:cNvPr id="3" name="Content Placeholder 2">
            <a:extLst>
              <a:ext uri="{FF2B5EF4-FFF2-40B4-BE49-F238E27FC236}">
                <a16:creationId xmlns:a16="http://schemas.microsoft.com/office/drawing/2014/main" id="{7420C606-331A-459A-AFB5-C47E93380766}"/>
              </a:ext>
            </a:extLst>
          </p:cNvPr>
          <p:cNvSpPr>
            <a:spLocks noGrp="1"/>
          </p:cNvSpPr>
          <p:nvPr>
            <p:ph idx="1"/>
          </p:nvPr>
        </p:nvSpPr>
        <p:spPr/>
        <p:txBody>
          <a:bodyPr/>
          <a:lstStyle/>
          <a:p>
            <a:pPr marL="0" indent="0">
              <a:buNone/>
            </a:pPr>
            <a:r>
              <a:rPr lang="en-GB" dirty="0"/>
              <a:t>• When you’ve completed a calculation, take a moment to look at it and the answer. Ask, does that look right? </a:t>
            </a:r>
          </a:p>
          <a:p>
            <a:pPr marL="0" indent="0">
              <a:buNone/>
            </a:pPr>
            <a:r>
              <a:rPr lang="en-GB" dirty="0"/>
              <a:t>• For example, you can help to check answers by getting into the habit of doing rough calculations prior to completing the answer and seeing if they are approximately right or by using the inverse operation (so addition to check subtraction and vice versa and multiplication to check division)</a:t>
            </a:r>
          </a:p>
        </p:txBody>
      </p:sp>
    </p:spTree>
    <p:extLst>
      <p:ext uri="{BB962C8B-B14F-4D97-AF65-F5344CB8AC3E}">
        <p14:creationId xmlns:p14="http://schemas.microsoft.com/office/powerpoint/2010/main" val="13710455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879A9-FF47-4FAC-852A-F0959E6A4FC7}"/>
              </a:ext>
            </a:extLst>
          </p:cNvPr>
          <p:cNvSpPr>
            <a:spLocks noGrp="1"/>
          </p:cNvSpPr>
          <p:nvPr>
            <p:ph type="title"/>
          </p:nvPr>
        </p:nvSpPr>
        <p:spPr/>
        <p:txBody>
          <a:bodyPr/>
          <a:lstStyle/>
          <a:p>
            <a:pPr algn="ctr"/>
            <a:r>
              <a:rPr lang="en-GB" b="1" dirty="0">
                <a:solidFill>
                  <a:schemeClr val="bg1"/>
                </a:solidFill>
              </a:rPr>
              <a:t>The value of playing games in Maths</a:t>
            </a:r>
          </a:p>
        </p:txBody>
      </p:sp>
      <p:sp>
        <p:nvSpPr>
          <p:cNvPr id="3" name="Content Placeholder 2">
            <a:extLst>
              <a:ext uri="{FF2B5EF4-FFF2-40B4-BE49-F238E27FC236}">
                <a16:creationId xmlns:a16="http://schemas.microsoft.com/office/drawing/2014/main" id="{16349874-2396-49BC-A851-453681266ACA}"/>
              </a:ext>
            </a:extLst>
          </p:cNvPr>
          <p:cNvSpPr>
            <a:spLocks noGrp="1"/>
          </p:cNvSpPr>
          <p:nvPr>
            <p:ph idx="1"/>
          </p:nvPr>
        </p:nvSpPr>
        <p:spPr>
          <a:xfrm>
            <a:off x="838200" y="1825624"/>
            <a:ext cx="10515600" cy="4797913"/>
          </a:xfrm>
        </p:spPr>
        <p:txBody>
          <a:bodyPr>
            <a:normAutofit fontScale="85000" lnSpcReduction="20000"/>
          </a:bodyPr>
          <a:lstStyle/>
          <a:p>
            <a:r>
              <a:rPr lang="en-GB" dirty="0"/>
              <a:t>Games give children opportunities to explore fundamental number concepts, and can also encourage students to explore number combinations, place value, patterns, and other important mathematical concepts. </a:t>
            </a:r>
          </a:p>
          <a:p>
            <a:r>
              <a:rPr lang="en-GB" dirty="0"/>
              <a:t>Children can deepen their mathematical understanding and reasoning.</a:t>
            </a:r>
          </a:p>
          <a:p>
            <a:r>
              <a:rPr lang="en-GB" dirty="0"/>
              <a:t>Children should be provided with repeated opportunities to play games, to let the mathematical ideas emerge as students notice new patterns, relationships, and strategies. </a:t>
            </a:r>
          </a:p>
          <a:p>
            <a:r>
              <a:rPr lang="en-GB" dirty="0"/>
              <a:t>Games are an important tool for learning mathematics: </a:t>
            </a:r>
          </a:p>
          <a:p>
            <a:pPr marL="0" indent="0">
              <a:buNone/>
            </a:pPr>
            <a:r>
              <a:rPr lang="en-GB" dirty="0"/>
              <a:t>• Playing games encourages strategic mathematical thinking as children find different strategies for solving problems and deepen their understanding of numbers. </a:t>
            </a:r>
          </a:p>
          <a:p>
            <a:pPr marL="0" indent="0">
              <a:buNone/>
            </a:pPr>
            <a:r>
              <a:rPr lang="en-GB" dirty="0"/>
              <a:t>• When played repeatedly, games support students’ development of computational fluency. </a:t>
            </a:r>
          </a:p>
          <a:p>
            <a:pPr marL="0" indent="0">
              <a:buNone/>
            </a:pPr>
            <a:r>
              <a:rPr lang="en-GB" dirty="0"/>
              <a:t>• Games present opportunities for practice, often without the need for others to provide the problems.</a:t>
            </a:r>
          </a:p>
        </p:txBody>
      </p:sp>
    </p:spTree>
    <p:extLst>
      <p:ext uri="{BB962C8B-B14F-4D97-AF65-F5344CB8AC3E}">
        <p14:creationId xmlns:p14="http://schemas.microsoft.com/office/powerpoint/2010/main" val="14511827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FFAEB7-10F9-4662-97E6-C8418E79D56D}"/>
              </a:ext>
            </a:extLst>
          </p:cNvPr>
          <p:cNvSpPr>
            <a:spLocks noGrp="1"/>
          </p:cNvSpPr>
          <p:nvPr>
            <p:ph type="title"/>
          </p:nvPr>
        </p:nvSpPr>
        <p:spPr/>
        <p:txBody>
          <a:bodyPr/>
          <a:lstStyle/>
          <a:p>
            <a:pPr algn="ctr"/>
            <a:r>
              <a:rPr lang="en-GB" b="1" dirty="0">
                <a:solidFill>
                  <a:schemeClr val="bg1"/>
                </a:solidFill>
              </a:rPr>
              <a:t>What can you do to help at home?</a:t>
            </a:r>
          </a:p>
        </p:txBody>
      </p:sp>
      <p:sp>
        <p:nvSpPr>
          <p:cNvPr id="3" name="Content Placeholder 2">
            <a:extLst>
              <a:ext uri="{FF2B5EF4-FFF2-40B4-BE49-F238E27FC236}">
                <a16:creationId xmlns:a16="http://schemas.microsoft.com/office/drawing/2014/main" id="{F3838185-4461-49B3-A420-B636C2E065D3}"/>
              </a:ext>
            </a:extLst>
          </p:cNvPr>
          <p:cNvSpPr>
            <a:spLocks noGrp="1"/>
          </p:cNvSpPr>
          <p:nvPr>
            <p:ph idx="1"/>
          </p:nvPr>
        </p:nvSpPr>
        <p:spPr/>
        <p:txBody>
          <a:bodyPr/>
          <a:lstStyle/>
          <a:p>
            <a:r>
              <a:rPr lang="en-GB" dirty="0"/>
              <a:t>Handout KS1</a:t>
            </a:r>
          </a:p>
          <a:p>
            <a:endParaRPr lang="en-GB" dirty="0"/>
          </a:p>
          <a:p>
            <a:r>
              <a:rPr lang="en-GB"/>
              <a:t>Handout KS2</a:t>
            </a:r>
          </a:p>
        </p:txBody>
      </p:sp>
    </p:spTree>
    <p:extLst>
      <p:ext uri="{BB962C8B-B14F-4D97-AF65-F5344CB8AC3E}">
        <p14:creationId xmlns:p14="http://schemas.microsoft.com/office/powerpoint/2010/main" val="10504807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1A2EAADEE18F242B7096740FA5DB280" ma:contentTypeVersion="13" ma:contentTypeDescription="Create a new document." ma:contentTypeScope="" ma:versionID="1d2f0a29ddfb960be44eeec0151f756c">
  <xsd:schema xmlns:xsd="http://www.w3.org/2001/XMLSchema" xmlns:xs="http://www.w3.org/2001/XMLSchema" xmlns:p="http://schemas.microsoft.com/office/2006/metadata/properties" xmlns:ns2="9656c55e-7a25-4ee2-be3a-a4a9879991f4" xmlns:ns3="9c6d0094-6c54-4ba5-8fed-24aebf70a8d2" targetNamespace="http://schemas.microsoft.com/office/2006/metadata/properties" ma:root="true" ma:fieldsID="644190cf9af7fcbefa19a8af219f13ea" ns2:_="" ns3:_="">
    <xsd:import namespace="9656c55e-7a25-4ee2-be3a-a4a9879991f4"/>
    <xsd:import namespace="9c6d0094-6c54-4ba5-8fed-24aebf70a8d2"/>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656c55e-7a25-4ee2-be3a-a4a9879991f4"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c6d0094-6c54-4ba5-8fed-24aebf70a8d2"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99DD412-3424-4A9C-99D7-8E8C3321853A}">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1FA484F4-171A-40FE-BEE4-A228F58999D0}">
  <ds:schemaRefs>
    <ds:schemaRef ds:uri="http://schemas.microsoft.com/sharepoint/v3/contenttype/forms"/>
  </ds:schemaRefs>
</ds:datastoreItem>
</file>

<file path=customXml/itemProps3.xml><?xml version="1.0" encoding="utf-8"?>
<ds:datastoreItem xmlns:ds="http://schemas.openxmlformats.org/officeDocument/2006/customXml" ds:itemID="{67DFCBCC-F13F-4524-A311-A00850FBC6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656c55e-7a25-4ee2-be3a-a4a9879991f4"/>
    <ds:schemaRef ds:uri="9c6d0094-6c54-4ba5-8fed-24aebf70a8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395</TotalTime>
  <Words>1176</Words>
  <Application>Microsoft Office PowerPoint</Application>
  <PresentationFormat>Widescreen</PresentationFormat>
  <Paragraphs>113</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Comic Sans MS</vt:lpstr>
      <vt:lpstr>Segoe UI</vt:lpstr>
      <vt:lpstr>Office Theme</vt:lpstr>
      <vt:lpstr>Maths Fluency  Parent’s Workshop</vt:lpstr>
      <vt:lpstr>Aims</vt:lpstr>
      <vt:lpstr>Maths National Curriculum  Fluency Reasoning  Problem Solving  </vt:lpstr>
      <vt:lpstr>PowerPoint Presentation</vt:lpstr>
      <vt:lpstr>What are number facts?  Children are expected to memorise a number of different number facts in primary school, including number bonds to 20 ( + and -) and the multiplication and division facts for tables up to the twelve times tables.   </vt:lpstr>
      <vt:lpstr>Year 1</vt:lpstr>
      <vt:lpstr>Year 2</vt:lpstr>
      <vt:lpstr>Year 2</vt:lpstr>
      <vt:lpstr>Number Missions  Year 1 and 2 Reception in summer term</vt:lpstr>
      <vt:lpstr>Year 3</vt:lpstr>
      <vt:lpstr>Riverview Times Table Challenges</vt:lpstr>
      <vt:lpstr>Year 4</vt:lpstr>
      <vt:lpstr>PowerPoint Presentation</vt:lpstr>
      <vt:lpstr>Year 5 and 6</vt:lpstr>
      <vt:lpstr>PowerPoint Presentation</vt:lpstr>
      <vt:lpstr>Using what you know to help</vt:lpstr>
      <vt:lpstr>Checking answers – does that look right?</vt:lpstr>
      <vt:lpstr>The value of playing games in Maths</vt:lpstr>
      <vt:lpstr>What can you do to help at home?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CPD  Sentence Stacking</dc:title>
  <dc:creator>lukehannigan93@gmail.com</dc:creator>
  <cp:lastModifiedBy>Vanessa Botley</cp:lastModifiedBy>
  <cp:revision>4</cp:revision>
  <dcterms:created xsi:type="dcterms:W3CDTF">2021-10-05T19:30:58Z</dcterms:created>
  <dcterms:modified xsi:type="dcterms:W3CDTF">2022-03-15T19:44:22Z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0x01010061A2EAADEE18F242B7096740FA5DB280</vt:lpwstr>
  </property>
</Properties>
</file>